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61" r:id="rId3"/>
    <p:sldId id="264" r:id="rId4"/>
    <p:sldId id="262" r:id="rId5"/>
    <p:sldId id="263" r:id="rId6"/>
    <p:sldId id="265" r:id="rId7"/>
    <p:sldId id="266" r:id="rId8"/>
    <p:sldId id="260" r:id="rId9"/>
    <p:sldId id="257" r:id="rId10"/>
    <p:sldId id="258"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2" y="-12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
          <c:y val="6.0794410139056287E-2"/>
          <c:w val="0.88256958135105679"/>
          <c:h val="0.93920553338440882"/>
        </c:manualLayout>
      </c:layout>
      <c:pie3DChart>
        <c:varyColors val="1"/>
        <c:ser>
          <c:idx val="0"/>
          <c:order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txPr>
              <a:bodyPr/>
              <a:lstStyle/>
              <a:p>
                <a:pPr>
                  <a:defRPr sz="1500" baseline="0"/>
                </a:pPr>
                <a:endParaRPr lang="en-US"/>
              </a:p>
            </c:txPr>
            <c:showLegendKey val="0"/>
            <c:showVal val="0"/>
            <c:showCatName val="0"/>
            <c:showSerName val="0"/>
            <c:showPercent val="0"/>
            <c:showBubbleSize val="0"/>
          </c:dLbls>
          <c:cat>
            <c:strRef>
              <c:f>Sheet1!$A$1:$A$2</c:f>
              <c:strCache>
                <c:ptCount val="2"/>
                <c:pt idx="0">
                  <c:v>Yes</c:v>
                </c:pt>
                <c:pt idx="1">
                  <c:v>No</c:v>
                </c:pt>
              </c:strCache>
            </c:strRef>
          </c:cat>
          <c:val>
            <c:numRef>
              <c:f>Sheet1!$B$1:$B$2</c:f>
              <c:numCache>
                <c:formatCode>0.00%</c:formatCode>
                <c:ptCount val="2"/>
                <c:pt idx="0">
                  <c:v>0.93500000000000005</c:v>
                </c:pt>
                <c:pt idx="1">
                  <c:v>6.5000000000000002E-2</c:v>
                </c:pt>
              </c:numCache>
            </c:numRef>
          </c:val>
        </c:ser>
        <c:dLbls>
          <c:showLegendKey val="0"/>
          <c:showVal val="0"/>
          <c:showCatName val="0"/>
          <c:showSerName val="0"/>
          <c:showPercent val="0"/>
          <c:showBubbleSize val="0"/>
          <c:showLeaderLines val="0"/>
        </c:dLbls>
      </c:pie3DChart>
    </c:plotArea>
    <c:legend>
      <c:legendPos val="r"/>
      <c:legendEntry>
        <c:idx val="0"/>
        <c:txPr>
          <a:bodyPr/>
          <a:lstStyle/>
          <a:p>
            <a:pPr>
              <a:defRPr sz="1500" baseline="0"/>
            </a:pPr>
            <a:endParaRPr lang="en-US"/>
          </a:p>
        </c:txPr>
      </c:legendEntry>
      <c:legendEntry>
        <c:idx val="1"/>
        <c:txPr>
          <a:bodyPr/>
          <a:lstStyle/>
          <a:p>
            <a:pPr>
              <a:defRPr sz="1500" baseline="0"/>
            </a:pPr>
            <a:endParaRPr lang="en-US"/>
          </a:p>
        </c:txPr>
      </c:legendEntry>
      <c:layout>
        <c:manualLayout>
          <c:xMode val="edge"/>
          <c:yMode val="edge"/>
          <c:x val="0.87657257985180637"/>
          <c:y val="0.36989168184171112"/>
          <c:w val="0.11143341714969285"/>
          <c:h val="0.18007825818848591"/>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txPr>
              <a:bodyPr/>
              <a:lstStyle/>
              <a:p>
                <a:pPr>
                  <a:defRPr sz="1500" baseline="0"/>
                </a:pPr>
                <a:endParaRPr lang="en-US"/>
              </a:p>
            </c:txPr>
            <c:showLegendKey val="0"/>
            <c:showVal val="1"/>
            <c:showCatName val="0"/>
            <c:showSerName val="0"/>
            <c:showPercent val="0"/>
            <c:showBubbleSize val="0"/>
            <c:showLeaderLines val="1"/>
          </c:dLbls>
          <c:cat>
            <c:strRef>
              <c:f>Sheet1!$A$4:$A$5</c:f>
              <c:strCache>
                <c:ptCount val="2"/>
                <c:pt idx="0">
                  <c:v>Yes</c:v>
                </c:pt>
                <c:pt idx="1">
                  <c:v>No</c:v>
                </c:pt>
              </c:strCache>
            </c:strRef>
          </c:cat>
          <c:val>
            <c:numRef>
              <c:f>Sheet1!$B$4:$B$5</c:f>
              <c:numCache>
                <c:formatCode>0.00%</c:formatCode>
                <c:ptCount val="2"/>
                <c:pt idx="0">
                  <c:v>0.82599999999999996</c:v>
                </c:pt>
                <c:pt idx="1">
                  <c:v>0.17399999999999999</c:v>
                </c:pt>
              </c:numCache>
            </c:numRef>
          </c:val>
        </c:ser>
        <c:dLbls>
          <c:showLegendKey val="0"/>
          <c:showVal val="0"/>
          <c:showCatName val="0"/>
          <c:showSerName val="0"/>
          <c:showPercent val="0"/>
          <c:showBubbleSize val="0"/>
          <c:showLeaderLines val="1"/>
        </c:dLbls>
      </c:pie3DChart>
    </c:plotArea>
    <c:legend>
      <c:legendPos val="r"/>
      <c:legendEntry>
        <c:idx val="0"/>
        <c:txPr>
          <a:bodyPr/>
          <a:lstStyle/>
          <a:p>
            <a:pPr>
              <a:defRPr sz="1500" baseline="0"/>
            </a:pPr>
            <a:endParaRPr lang="en-US"/>
          </a:p>
        </c:txPr>
      </c:legendEntry>
      <c:legendEntry>
        <c:idx val="1"/>
        <c:txPr>
          <a:bodyPr/>
          <a:lstStyle/>
          <a:p>
            <a:pPr>
              <a:defRPr sz="1500" baseline="0"/>
            </a:pPr>
            <a:endParaRPr lang="en-US"/>
          </a:p>
        </c:txPr>
      </c:legendEntry>
      <c:layout>
        <c:manualLayout>
          <c:xMode val="edge"/>
          <c:yMode val="edge"/>
          <c:x val="0.86136636429218283"/>
          <c:y val="4.5255711777401911E-2"/>
          <c:w val="0.10939386962594588"/>
          <c:h val="0.23927210895914752"/>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E8B50F-D668-4608-B0E8-CC99B76F3319}" type="datetimeFigureOut">
              <a:rPr lang="en-US" smtClean="0"/>
              <a:t>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7D69A-0E2B-4B74-8555-002A1CD5F04C}" type="slidenum">
              <a:rPr lang="en-US" smtClean="0"/>
              <a:t>‹#›</a:t>
            </a:fld>
            <a:endParaRPr lang="en-US"/>
          </a:p>
        </p:txBody>
      </p:sp>
    </p:spTree>
    <p:extLst>
      <p:ext uri="{BB962C8B-B14F-4D97-AF65-F5344CB8AC3E}">
        <p14:creationId xmlns:p14="http://schemas.microsoft.com/office/powerpoint/2010/main" val="10391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1</a:t>
            </a:fld>
            <a:endParaRPr lang="en-US"/>
          </a:p>
        </p:txBody>
      </p:sp>
    </p:spTree>
    <p:extLst>
      <p:ext uri="{BB962C8B-B14F-4D97-AF65-F5344CB8AC3E}">
        <p14:creationId xmlns:p14="http://schemas.microsoft.com/office/powerpoint/2010/main" val="2803860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10</a:t>
            </a:fld>
            <a:endParaRPr lang="en-US"/>
          </a:p>
        </p:txBody>
      </p:sp>
    </p:spTree>
    <p:extLst>
      <p:ext uri="{BB962C8B-B14F-4D97-AF65-F5344CB8AC3E}">
        <p14:creationId xmlns:p14="http://schemas.microsoft.com/office/powerpoint/2010/main" val="3974869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11</a:t>
            </a:fld>
            <a:endParaRPr lang="en-US"/>
          </a:p>
        </p:txBody>
      </p:sp>
    </p:spTree>
    <p:extLst>
      <p:ext uri="{BB962C8B-B14F-4D97-AF65-F5344CB8AC3E}">
        <p14:creationId xmlns:p14="http://schemas.microsoft.com/office/powerpoint/2010/main" val="69830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47D69A-0E2B-4B74-8555-002A1CD5F04C}" type="slidenum">
              <a:rPr lang="en-US" smtClean="0"/>
              <a:t>2</a:t>
            </a:fld>
            <a:endParaRPr lang="en-US"/>
          </a:p>
        </p:txBody>
      </p:sp>
    </p:spTree>
    <p:extLst>
      <p:ext uri="{BB962C8B-B14F-4D97-AF65-F5344CB8AC3E}">
        <p14:creationId xmlns:p14="http://schemas.microsoft.com/office/powerpoint/2010/main" val="3729584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3</a:t>
            </a:fld>
            <a:endParaRPr lang="en-US"/>
          </a:p>
        </p:txBody>
      </p:sp>
    </p:spTree>
    <p:extLst>
      <p:ext uri="{BB962C8B-B14F-4D97-AF65-F5344CB8AC3E}">
        <p14:creationId xmlns:p14="http://schemas.microsoft.com/office/powerpoint/2010/main" val="3729584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4</a:t>
            </a:fld>
            <a:endParaRPr lang="en-US"/>
          </a:p>
        </p:txBody>
      </p:sp>
    </p:spTree>
    <p:extLst>
      <p:ext uri="{BB962C8B-B14F-4D97-AF65-F5344CB8AC3E}">
        <p14:creationId xmlns:p14="http://schemas.microsoft.com/office/powerpoint/2010/main" val="839689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5</a:t>
            </a:fld>
            <a:endParaRPr lang="en-US"/>
          </a:p>
        </p:txBody>
      </p:sp>
    </p:spTree>
    <p:extLst>
      <p:ext uri="{BB962C8B-B14F-4D97-AF65-F5344CB8AC3E}">
        <p14:creationId xmlns:p14="http://schemas.microsoft.com/office/powerpoint/2010/main" val="1681224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6</a:t>
            </a:fld>
            <a:endParaRPr lang="en-US"/>
          </a:p>
        </p:txBody>
      </p:sp>
    </p:spTree>
    <p:extLst>
      <p:ext uri="{BB962C8B-B14F-4D97-AF65-F5344CB8AC3E}">
        <p14:creationId xmlns:p14="http://schemas.microsoft.com/office/powerpoint/2010/main" val="115751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7</a:t>
            </a:fld>
            <a:endParaRPr lang="en-US"/>
          </a:p>
        </p:txBody>
      </p:sp>
    </p:spTree>
    <p:extLst>
      <p:ext uri="{BB962C8B-B14F-4D97-AF65-F5344CB8AC3E}">
        <p14:creationId xmlns:p14="http://schemas.microsoft.com/office/powerpoint/2010/main" val="1738790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8</a:t>
            </a:fld>
            <a:endParaRPr lang="en-US"/>
          </a:p>
        </p:txBody>
      </p:sp>
    </p:spTree>
    <p:extLst>
      <p:ext uri="{BB962C8B-B14F-4D97-AF65-F5344CB8AC3E}">
        <p14:creationId xmlns:p14="http://schemas.microsoft.com/office/powerpoint/2010/main" val="839689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47D69A-0E2B-4B74-8555-002A1CD5F04C}" type="slidenum">
              <a:rPr lang="en-US" smtClean="0"/>
              <a:t>9</a:t>
            </a:fld>
            <a:endParaRPr lang="en-US"/>
          </a:p>
        </p:txBody>
      </p:sp>
    </p:spTree>
    <p:extLst>
      <p:ext uri="{BB962C8B-B14F-4D97-AF65-F5344CB8AC3E}">
        <p14:creationId xmlns:p14="http://schemas.microsoft.com/office/powerpoint/2010/main" val="677215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6FA7043-0622-4CEE-9DB3-BB8287DEF241}" type="datetimeFigureOut">
              <a:rPr lang="en-US" smtClean="0"/>
              <a:t>2/27/2012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4B4ADEB-8A2A-4679-9A86-DC44D172D7E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A7043-0622-4CEE-9DB3-BB8287DEF241}"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A7043-0622-4CEE-9DB3-BB8287DEF241}"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A7043-0622-4CEE-9DB3-BB8287DEF241}"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FA7043-0622-4CEE-9DB3-BB8287DEF241}"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4B4ADEB-8A2A-4679-9A86-DC44D172D7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FA7043-0622-4CEE-9DB3-BB8287DEF241}"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FA7043-0622-4CEE-9DB3-BB8287DEF241}" type="datetimeFigureOut">
              <a:rPr lang="en-US" smtClean="0"/>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FA7043-0622-4CEE-9DB3-BB8287DEF241}" type="datetimeFigureOut">
              <a:rPr lang="en-US" smtClean="0"/>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A7043-0622-4CEE-9DB3-BB8287DEF241}" type="datetimeFigureOut">
              <a:rPr lang="en-US" smtClean="0"/>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FA7043-0622-4CEE-9DB3-BB8287DEF241}"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FA7043-0622-4CEE-9DB3-BB8287DEF241}"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4ADEB-8A2A-4679-9A86-DC44D172D7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6FA7043-0622-4CEE-9DB3-BB8287DEF241}" type="datetimeFigureOut">
              <a:rPr lang="en-US" smtClean="0"/>
              <a:t>2/27/2012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4B4ADEB-8A2A-4679-9A86-DC44D172D7E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AIChE</a:t>
            </a:r>
            <a:r>
              <a:rPr lang="en-US" dirty="0" smtClean="0"/>
              <a:t> Stevens </a:t>
            </a:r>
            <a:r>
              <a:rPr lang="en-US" dirty="0" err="1" smtClean="0"/>
              <a:t>ChE</a:t>
            </a:r>
            <a:r>
              <a:rPr lang="en-US" dirty="0" smtClean="0"/>
              <a:t> Program Survey</a:t>
            </a:r>
            <a:endParaRPr lang="en-US" dirty="0"/>
          </a:p>
        </p:txBody>
      </p:sp>
      <p:sp>
        <p:nvSpPr>
          <p:cNvPr id="3" name="Content Placeholder 2"/>
          <p:cNvSpPr>
            <a:spLocks noGrp="1"/>
          </p:cNvSpPr>
          <p:nvPr>
            <p:ph idx="1"/>
          </p:nvPr>
        </p:nvSpPr>
        <p:spPr/>
        <p:txBody>
          <a:bodyPr/>
          <a:lstStyle/>
          <a:p>
            <a:pPr marL="0" indent="0" algn="ctr">
              <a:buNone/>
            </a:pPr>
            <a:r>
              <a:rPr lang="en-US" dirty="0" smtClean="0"/>
              <a:t>48 Students Responding in February 2012</a:t>
            </a:r>
            <a:endParaRPr lang="en-US" dirty="0"/>
          </a:p>
        </p:txBody>
      </p:sp>
    </p:spTree>
    <p:extLst>
      <p:ext uri="{BB962C8B-B14F-4D97-AF65-F5344CB8AC3E}">
        <p14:creationId xmlns:p14="http://schemas.microsoft.com/office/powerpoint/2010/main" val="3470198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a:t>
            </a:r>
            <a:endParaRPr lang="en-US" dirty="0"/>
          </a:p>
        </p:txBody>
      </p:sp>
      <p:sp>
        <p:nvSpPr>
          <p:cNvPr id="3" name="Content Placeholder 2"/>
          <p:cNvSpPr>
            <a:spLocks noGrp="1"/>
          </p:cNvSpPr>
          <p:nvPr>
            <p:ph idx="1"/>
          </p:nvPr>
        </p:nvSpPr>
        <p:spPr>
          <a:xfrm>
            <a:off x="0" y="1295400"/>
            <a:ext cx="9067800" cy="5562600"/>
          </a:xfrm>
        </p:spPr>
        <p:txBody>
          <a:bodyPr>
            <a:normAutofit lnSpcReduction="10000"/>
          </a:bodyPr>
          <a:lstStyle/>
          <a:p>
            <a:r>
              <a:rPr lang="en-US" dirty="0" smtClean="0"/>
              <a:t>I'd like to see student's exposed to chemical engineering equipment, like a lab for process analysis or something. It'd be nice to physically associate the equipment with the calculations in class, that way student better understand why they are learning this information.</a:t>
            </a:r>
          </a:p>
          <a:p>
            <a:r>
              <a:rPr lang="en-US" dirty="0"/>
              <a:t>Other schools have better labs than we </a:t>
            </a:r>
            <a:r>
              <a:rPr lang="en-US" dirty="0" smtClean="0"/>
              <a:t>do: large </a:t>
            </a:r>
            <a:r>
              <a:rPr lang="en-US" dirty="0"/>
              <a:t>distillation columns, building a heat exchanger, etc. These are more fun, more demanding, and we'd learn more than from bench-scale equipment.</a:t>
            </a:r>
            <a:endParaRPr lang="en-US" dirty="0" smtClean="0"/>
          </a:p>
          <a:p>
            <a:r>
              <a:rPr lang="en-US" dirty="0"/>
              <a:t>Most </a:t>
            </a:r>
            <a:r>
              <a:rPr lang="en-US" dirty="0" smtClean="0"/>
              <a:t>courses use </a:t>
            </a:r>
            <a:r>
              <a:rPr lang="en-US" dirty="0"/>
              <a:t>the same material </a:t>
            </a:r>
            <a:r>
              <a:rPr lang="en-US" dirty="0" smtClean="0"/>
              <a:t>year </a:t>
            </a:r>
            <a:r>
              <a:rPr lang="en-US" dirty="0"/>
              <a:t>after year. </a:t>
            </a:r>
            <a:r>
              <a:rPr lang="en-US" dirty="0" smtClean="0"/>
              <a:t> It </a:t>
            </a:r>
            <a:r>
              <a:rPr lang="en-US" dirty="0"/>
              <a:t>wouldn't hurt </a:t>
            </a:r>
            <a:r>
              <a:rPr lang="en-US" dirty="0" smtClean="0"/>
              <a:t>to </a:t>
            </a:r>
            <a:r>
              <a:rPr lang="en-US" dirty="0"/>
              <a:t>add </a:t>
            </a:r>
            <a:r>
              <a:rPr lang="en-US" dirty="0" smtClean="0"/>
              <a:t>new, </a:t>
            </a:r>
            <a:r>
              <a:rPr lang="en-US" dirty="0"/>
              <a:t>real-life application examples and discussions to their curriculum.</a:t>
            </a:r>
          </a:p>
        </p:txBody>
      </p:sp>
    </p:spTree>
    <p:extLst>
      <p:ext uri="{BB962C8B-B14F-4D97-AF65-F5344CB8AC3E}">
        <p14:creationId xmlns:p14="http://schemas.microsoft.com/office/powerpoint/2010/main" val="86086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lstStyle/>
          <a:p>
            <a:r>
              <a:rPr lang="en-US" dirty="0" smtClean="0"/>
              <a:t>More non-class interactions between professors and students</a:t>
            </a:r>
          </a:p>
          <a:p>
            <a:endParaRPr lang="en-US" dirty="0"/>
          </a:p>
        </p:txBody>
      </p:sp>
    </p:spTree>
    <p:extLst>
      <p:ext uri="{BB962C8B-B14F-4D97-AF65-F5344CB8AC3E}">
        <p14:creationId xmlns:p14="http://schemas.microsoft.com/office/powerpoint/2010/main" val="3721175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Do you think the </a:t>
            </a:r>
            <a:r>
              <a:rPr lang="en-US" b="1" dirty="0" err="1" smtClean="0"/>
              <a:t>ChE</a:t>
            </a:r>
            <a:r>
              <a:rPr lang="en-US" b="1" dirty="0" smtClean="0"/>
              <a:t> program would be stronger with a 2 semester Senior-Design opposed to 1?</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72686558"/>
              </p:ext>
            </p:extLst>
          </p:nvPr>
        </p:nvGraphicFramePr>
        <p:xfrm>
          <a:off x="457200" y="2125591"/>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4585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 Do you feel current </a:t>
            </a:r>
            <a:r>
              <a:rPr lang="en-US" b="1" dirty="0" err="1"/>
              <a:t>ChE</a:t>
            </a:r>
            <a:r>
              <a:rPr lang="en-US" b="1" dirty="0"/>
              <a:t> Senior </a:t>
            </a:r>
            <a:r>
              <a:rPr lang="en-US" b="1" dirty="0" smtClean="0"/>
              <a:t>Design </a:t>
            </a:r>
            <a:r>
              <a:rPr lang="en-US" b="1" dirty="0"/>
              <a:t>projects are not as impressive as other majors?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74249116"/>
              </p:ext>
            </p:extLst>
          </p:nvPr>
        </p:nvGraphicFramePr>
        <p:xfrm>
          <a:off x="457200" y="20574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190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657600"/>
            <a:ext cx="8001000" cy="1470025"/>
          </a:xfrm>
        </p:spPr>
        <p:txBody>
          <a:bodyPr>
            <a:normAutofit fontScale="90000"/>
          </a:bodyPr>
          <a:lstStyle/>
          <a:p>
            <a:r>
              <a:rPr lang="en-US" b="1" dirty="0" smtClean="0"/>
              <a:t>Elaborate:</a:t>
            </a:r>
            <a:br>
              <a:rPr lang="en-US" b="1" dirty="0" smtClean="0"/>
            </a:br>
            <a:r>
              <a:rPr lang="en-US" b="1" dirty="0" smtClean="0"/>
              <a:t/>
            </a:r>
            <a:br>
              <a:rPr lang="en-US" b="1" dirty="0" smtClean="0"/>
            </a:br>
            <a:r>
              <a:rPr lang="en-US" b="1" dirty="0"/>
              <a:t> Do you feel current </a:t>
            </a:r>
            <a:r>
              <a:rPr lang="en-US" b="1" dirty="0" err="1"/>
              <a:t>ChE</a:t>
            </a:r>
            <a:r>
              <a:rPr lang="en-US" b="1" dirty="0"/>
              <a:t> Senior D projects are not as impressive as other majors?</a:t>
            </a:r>
            <a:endParaRPr lang="en-US" dirty="0"/>
          </a:p>
        </p:txBody>
      </p:sp>
    </p:spTree>
    <p:extLst>
      <p:ext uri="{BB962C8B-B14F-4D97-AF65-F5344CB8AC3E}">
        <p14:creationId xmlns:p14="http://schemas.microsoft.com/office/powerpoint/2010/main" val="2006184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Those Who Agreed…</a:t>
            </a:r>
            <a:endParaRPr lang="en-US" dirty="0"/>
          </a:p>
        </p:txBody>
      </p:sp>
      <p:sp>
        <p:nvSpPr>
          <p:cNvPr id="3" name="Content Placeholder 2"/>
          <p:cNvSpPr>
            <a:spLocks noGrp="1"/>
          </p:cNvSpPr>
          <p:nvPr>
            <p:ph idx="1"/>
          </p:nvPr>
        </p:nvSpPr>
        <p:spPr>
          <a:xfrm>
            <a:off x="304800" y="1447800"/>
            <a:ext cx="8610600" cy="5410200"/>
          </a:xfrm>
        </p:spPr>
        <p:txBody>
          <a:bodyPr>
            <a:normAutofit fontScale="77500" lnSpcReduction="20000"/>
          </a:bodyPr>
          <a:lstStyle/>
          <a:p>
            <a:r>
              <a:rPr lang="en-US" dirty="0"/>
              <a:t>I never really hear about the CHE projects but you always hear about </a:t>
            </a:r>
            <a:r>
              <a:rPr lang="en-US" dirty="0" err="1"/>
              <a:t>M</a:t>
            </a:r>
            <a:r>
              <a:rPr lang="en-US" dirty="0" err="1" smtClean="0"/>
              <a:t>ech</a:t>
            </a:r>
            <a:r>
              <a:rPr lang="en-US" dirty="0" smtClean="0"/>
              <a:t> </a:t>
            </a:r>
            <a:r>
              <a:rPr lang="en-US" dirty="0" err="1" smtClean="0"/>
              <a:t>Eng</a:t>
            </a:r>
            <a:r>
              <a:rPr lang="en-US" dirty="0" smtClean="0"/>
              <a:t> projects</a:t>
            </a:r>
          </a:p>
          <a:p>
            <a:r>
              <a:rPr lang="en-US" dirty="0"/>
              <a:t>Currently Senior D projects are research. No knowledge of </a:t>
            </a:r>
            <a:r>
              <a:rPr lang="en-US" dirty="0" err="1"/>
              <a:t>ChE</a:t>
            </a:r>
            <a:r>
              <a:rPr lang="en-US" dirty="0"/>
              <a:t> Design is actually gained due to the time constraint</a:t>
            </a:r>
            <a:r>
              <a:rPr lang="en-US" dirty="0" smtClean="0"/>
              <a:t>.</a:t>
            </a:r>
          </a:p>
          <a:p>
            <a:r>
              <a:rPr lang="en-US" dirty="0"/>
              <a:t>I feel like we are just doing </a:t>
            </a:r>
            <a:r>
              <a:rPr lang="en-US" dirty="0" smtClean="0"/>
              <a:t>research </a:t>
            </a:r>
            <a:r>
              <a:rPr lang="en-US" dirty="0"/>
              <a:t>instead of a real </a:t>
            </a:r>
            <a:r>
              <a:rPr lang="en-US" dirty="0" smtClean="0"/>
              <a:t>project.</a:t>
            </a:r>
          </a:p>
          <a:p>
            <a:r>
              <a:rPr lang="en-US" dirty="0"/>
              <a:t>Since we </a:t>
            </a:r>
            <a:r>
              <a:rPr lang="en-US" dirty="0" smtClean="0"/>
              <a:t>don’t </a:t>
            </a:r>
            <a:r>
              <a:rPr lang="en-US" dirty="0"/>
              <a:t>enough time do research, find available materials, find better references, </a:t>
            </a:r>
            <a:r>
              <a:rPr lang="en-US" dirty="0" smtClean="0"/>
              <a:t>I’m </a:t>
            </a:r>
            <a:r>
              <a:rPr lang="en-US" dirty="0"/>
              <a:t>afraid that our presentation during </a:t>
            </a:r>
            <a:r>
              <a:rPr lang="en-US" dirty="0" smtClean="0"/>
              <a:t>Senior Expo will </a:t>
            </a:r>
            <a:r>
              <a:rPr lang="en-US" dirty="0"/>
              <a:t>not be as impressive. Since other majors have 2 semesters to do it, they might have better project than us due to time constraint. More time would definitely </a:t>
            </a:r>
            <a:r>
              <a:rPr lang="en-US" dirty="0" smtClean="0"/>
              <a:t>benefit us </a:t>
            </a:r>
            <a:r>
              <a:rPr lang="en-US" dirty="0"/>
              <a:t>since some materials are really hard to find and </a:t>
            </a:r>
            <a:r>
              <a:rPr lang="en-US" dirty="0" smtClean="0"/>
              <a:t>need to be communicated </a:t>
            </a:r>
            <a:r>
              <a:rPr lang="en-US" dirty="0"/>
              <a:t>with </a:t>
            </a:r>
            <a:r>
              <a:rPr lang="en-US" dirty="0" smtClean="0"/>
              <a:t>companies - takes </a:t>
            </a:r>
            <a:r>
              <a:rPr lang="en-US" dirty="0"/>
              <a:t>some time</a:t>
            </a:r>
            <a:r>
              <a:rPr lang="en-US" dirty="0" smtClean="0"/>
              <a:t>.</a:t>
            </a:r>
          </a:p>
          <a:p>
            <a:r>
              <a:rPr lang="en-US" dirty="0"/>
              <a:t>Since we are given half the time as other majors, we are a severe disadvantage because we don't have nearly enough time to develop our project. I know my senior d group is definitely struggling right now because of the fast approaching deadline.</a:t>
            </a:r>
          </a:p>
        </p:txBody>
      </p:sp>
    </p:spTree>
    <p:extLst>
      <p:ext uri="{BB962C8B-B14F-4D97-AF65-F5344CB8AC3E}">
        <p14:creationId xmlns:p14="http://schemas.microsoft.com/office/powerpoint/2010/main" val="786564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Those Who Agreed…(cont.)</a:t>
            </a:r>
            <a:endParaRPr lang="en-US" dirty="0"/>
          </a:p>
        </p:txBody>
      </p:sp>
      <p:sp>
        <p:nvSpPr>
          <p:cNvPr id="3" name="Content Placeholder 2"/>
          <p:cNvSpPr>
            <a:spLocks noGrp="1"/>
          </p:cNvSpPr>
          <p:nvPr>
            <p:ph idx="1"/>
          </p:nvPr>
        </p:nvSpPr>
        <p:spPr>
          <a:xfrm>
            <a:off x="76200" y="1447800"/>
            <a:ext cx="8763000" cy="5029200"/>
          </a:xfrm>
        </p:spPr>
        <p:txBody>
          <a:bodyPr>
            <a:normAutofit fontScale="85000" lnSpcReduction="10000"/>
          </a:bodyPr>
          <a:lstStyle/>
          <a:p>
            <a:r>
              <a:rPr lang="en-US" dirty="0"/>
              <a:t>I understand that </a:t>
            </a:r>
            <a:r>
              <a:rPr lang="en-US" dirty="0" err="1" smtClean="0"/>
              <a:t>ChemE</a:t>
            </a:r>
            <a:r>
              <a:rPr lang="en-US" dirty="0" smtClean="0"/>
              <a:t> projects </a:t>
            </a:r>
            <a:r>
              <a:rPr lang="en-US" dirty="0"/>
              <a:t>in general are usually insanely expensive, but all we have to show for </a:t>
            </a:r>
            <a:r>
              <a:rPr lang="en-US" dirty="0" smtClean="0"/>
              <a:t>Senior </a:t>
            </a:r>
            <a:r>
              <a:rPr lang="en-US" dirty="0"/>
              <a:t>D is a </a:t>
            </a:r>
            <a:r>
              <a:rPr lang="en-US" dirty="0" smtClean="0"/>
              <a:t>poster-board </a:t>
            </a:r>
            <a:r>
              <a:rPr lang="en-US" dirty="0"/>
              <a:t>with 6-8 weeks of research</a:t>
            </a:r>
            <a:r>
              <a:rPr lang="en-US" dirty="0" smtClean="0"/>
              <a:t>.</a:t>
            </a:r>
          </a:p>
          <a:p>
            <a:r>
              <a:rPr lang="en-US" dirty="0" smtClean="0"/>
              <a:t>It </a:t>
            </a:r>
            <a:r>
              <a:rPr lang="en-US" dirty="0"/>
              <a:t>would be awesome if we could partake in interdisciplinary Senior D. Plus some of the </a:t>
            </a:r>
            <a:r>
              <a:rPr lang="en-US" dirty="0" err="1"/>
              <a:t>ChE</a:t>
            </a:r>
            <a:r>
              <a:rPr lang="en-US" dirty="0"/>
              <a:t> projects don't seem as </a:t>
            </a:r>
            <a:r>
              <a:rPr lang="en-US" dirty="0" smtClean="0"/>
              <a:t>practical / applicable </a:t>
            </a:r>
            <a:r>
              <a:rPr lang="en-US" dirty="0"/>
              <a:t>as other </a:t>
            </a:r>
            <a:r>
              <a:rPr lang="en-US" dirty="0" smtClean="0"/>
              <a:t>majors.</a:t>
            </a:r>
          </a:p>
          <a:p>
            <a:r>
              <a:rPr lang="en-US" dirty="0"/>
              <a:t>Helping a research project just doesn't feel like a design project. I'm also not entirely sure why chemical engineers (or any other engineering majors) are isolated instead of allowing interdisciplinary projects</a:t>
            </a:r>
            <a:r>
              <a:rPr lang="en-US" dirty="0" smtClean="0"/>
              <a:t>.</a:t>
            </a:r>
          </a:p>
          <a:p>
            <a:r>
              <a:rPr lang="en-US" dirty="0" smtClean="0"/>
              <a:t>We </a:t>
            </a:r>
            <a:r>
              <a:rPr lang="en-US" dirty="0"/>
              <a:t>don't get to choose </a:t>
            </a:r>
            <a:r>
              <a:rPr lang="en-US" dirty="0" smtClean="0"/>
              <a:t>our project or create </a:t>
            </a:r>
            <a:r>
              <a:rPr lang="en-US" dirty="0"/>
              <a:t>something brand new to solve </a:t>
            </a:r>
            <a:r>
              <a:rPr lang="en-US" dirty="0" smtClean="0"/>
              <a:t>a real </a:t>
            </a:r>
            <a:r>
              <a:rPr lang="en-US" dirty="0"/>
              <a:t>world </a:t>
            </a:r>
            <a:r>
              <a:rPr lang="en-US" dirty="0" smtClean="0"/>
              <a:t>problem.</a:t>
            </a:r>
          </a:p>
          <a:p>
            <a:r>
              <a:rPr lang="en-US" dirty="0"/>
              <a:t>It seems like a lot of the </a:t>
            </a:r>
            <a:r>
              <a:rPr lang="en-US" dirty="0" err="1"/>
              <a:t>ChE</a:t>
            </a:r>
            <a:r>
              <a:rPr lang="en-US" dirty="0"/>
              <a:t> senior D projects are research projects...not really a whole lot of </a:t>
            </a:r>
            <a:r>
              <a:rPr lang="en-US" dirty="0" err="1"/>
              <a:t>ChE</a:t>
            </a:r>
            <a:r>
              <a:rPr lang="en-US" dirty="0"/>
              <a:t> to learn from them</a:t>
            </a:r>
            <a:r>
              <a:rPr lang="en-US" dirty="0" smtClean="0"/>
              <a:t>.</a:t>
            </a:r>
            <a:endParaRPr lang="en-US" dirty="0"/>
          </a:p>
        </p:txBody>
      </p:sp>
    </p:spTree>
    <p:extLst>
      <p:ext uri="{BB962C8B-B14F-4D97-AF65-F5344CB8AC3E}">
        <p14:creationId xmlns:p14="http://schemas.microsoft.com/office/powerpoint/2010/main" val="43205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Those Who Dis-Agreed</a:t>
            </a:r>
            <a:endParaRPr lang="en-US" dirty="0"/>
          </a:p>
        </p:txBody>
      </p:sp>
      <p:sp>
        <p:nvSpPr>
          <p:cNvPr id="3" name="Content Placeholder 2"/>
          <p:cNvSpPr>
            <a:spLocks noGrp="1"/>
          </p:cNvSpPr>
          <p:nvPr>
            <p:ph idx="1"/>
          </p:nvPr>
        </p:nvSpPr>
        <p:spPr/>
        <p:txBody>
          <a:bodyPr/>
          <a:lstStyle/>
          <a:p>
            <a:r>
              <a:rPr lang="en-US" dirty="0" smtClean="0"/>
              <a:t>Cost </a:t>
            </a:r>
            <a:r>
              <a:rPr lang="en-US" dirty="0"/>
              <a:t>is a big </a:t>
            </a:r>
            <a:r>
              <a:rPr lang="en-US" dirty="0" smtClean="0"/>
              <a:t>factor.</a:t>
            </a:r>
          </a:p>
          <a:p>
            <a:r>
              <a:rPr lang="en-US" dirty="0"/>
              <a:t>I cannot talk bout other </a:t>
            </a:r>
            <a:r>
              <a:rPr lang="en-US" dirty="0" err="1"/>
              <a:t>ChE</a:t>
            </a:r>
            <a:r>
              <a:rPr lang="en-US" dirty="0"/>
              <a:t> design </a:t>
            </a:r>
            <a:r>
              <a:rPr lang="en-US" dirty="0" smtClean="0"/>
              <a:t>groups, </a:t>
            </a:r>
            <a:r>
              <a:rPr lang="en-US" dirty="0"/>
              <a:t>but for me, </a:t>
            </a:r>
            <a:r>
              <a:rPr lang="en-US" dirty="0" smtClean="0"/>
              <a:t>we are trying </a:t>
            </a:r>
            <a:r>
              <a:rPr lang="en-US" dirty="0"/>
              <a:t>to solve a </a:t>
            </a:r>
            <a:r>
              <a:rPr lang="en-US" dirty="0" smtClean="0"/>
              <a:t>real </a:t>
            </a:r>
            <a:r>
              <a:rPr lang="en-US" dirty="0"/>
              <a:t>life problem </a:t>
            </a:r>
            <a:r>
              <a:rPr lang="en-US" dirty="0" smtClean="0"/>
              <a:t>with great implications.</a:t>
            </a:r>
            <a:endParaRPr lang="en-US" dirty="0"/>
          </a:p>
        </p:txBody>
      </p:sp>
    </p:spTree>
    <p:extLst>
      <p:ext uri="{BB962C8B-B14F-4D97-AF65-F5344CB8AC3E}">
        <p14:creationId xmlns:p14="http://schemas.microsoft.com/office/powerpoint/2010/main" val="15249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29000"/>
            <a:ext cx="8229600" cy="1828800"/>
          </a:xfrm>
        </p:spPr>
        <p:txBody>
          <a:bodyPr>
            <a:normAutofit fontScale="90000"/>
          </a:bodyPr>
          <a:lstStyle/>
          <a:p>
            <a:r>
              <a:rPr lang="en-US" b="1" dirty="0"/>
              <a:t>Aside from Senior Design -- </a:t>
            </a:r>
            <a:r>
              <a:rPr lang="en-US" b="1" dirty="0" smtClean="0"/>
              <a:t>Do </a:t>
            </a:r>
            <a:r>
              <a:rPr lang="en-US" b="1" dirty="0"/>
              <a:t>you have any problems you would like addressed within the Chemical Engineering department?</a:t>
            </a:r>
            <a:endParaRPr lang="en-US" dirty="0"/>
          </a:p>
        </p:txBody>
      </p:sp>
    </p:spTree>
    <p:extLst>
      <p:ext uri="{BB962C8B-B14F-4D97-AF65-F5344CB8AC3E}">
        <p14:creationId xmlns:p14="http://schemas.microsoft.com/office/powerpoint/2010/main" val="1792663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of Semesters</a:t>
            </a:r>
            <a:endParaRPr lang="en-US" dirty="0"/>
          </a:p>
        </p:txBody>
      </p:sp>
      <p:sp>
        <p:nvSpPr>
          <p:cNvPr id="3" name="Content Placeholder 2"/>
          <p:cNvSpPr>
            <a:spLocks noGrp="1"/>
          </p:cNvSpPr>
          <p:nvPr>
            <p:ph idx="1"/>
          </p:nvPr>
        </p:nvSpPr>
        <p:spPr>
          <a:xfrm>
            <a:off x="304800" y="1371600"/>
            <a:ext cx="8534400" cy="5486400"/>
          </a:xfrm>
        </p:spPr>
        <p:txBody>
          <a:bodyPr>
            <a:normAutofit fontScale="77500" lnSpcReduction="20000"/>
          </a:bodyPr>
          <a:lstStyle/>
          <a:p>
            <a:r>
              <a:rPr lang="en-US" dirty="0"/>
              <a:t>More </a:t>
            </a:r>
            <a:r>
              <a:rPr lang="en-US" dirty="0" err="1" smtClean="0"/>
              <a:t>ChE</a:t>
            </a:r>
            <a:r>
              <a:rPr lang="en-US" dirty="0" smtClean="0"/>
              <a:t> </a:t>
            </a:r>
            <a:r>
              <a:rPr lang="en-US" dirty="0"/>
              <a:t>classes offered in the </a:t>
            </a:r>
            <a:r>
              <a:rPr lang="en-US" dirty="0" smtClean="0"/>
              <a:t>summer; Current format is rigid and doesn’t allow for many minors / other degrees / certificates</a:t>
            </a:r>
          </a:p>
          <a:p>
            <a:r>
              <a:rPr lang="en-US" dirty="0"/>
              <a:t>Classes being offered only in one semester and schedule is too rigid, therefore not allowing for much freedom</a:t>
            </a:r>
            <a:r>
              <a:rPr lang="en-US" dirty="0" smtClean="0"/>
              <a:t>.</a:t>
            </a:r>
          </a:p>
          <a:p>
            <a:r>
              <a:rPr lang="en-US" dirty="0"/>
              <a:t>More variety in terms of elective classes.</a:t>
            </a:r>
            <a:endParaRPr lang="en-US" dirty="0" smtClean="0"/>
          </a:p>
          <a:p>
            <a:r>
              <a:rPr lang="en-US" dirty="0"/>
              <a:t>The </a:t>
            </a:r>
            <a:r>
              <a:rPr lang="en-US" dirty="0" smtClean="0"/>
              <a:t>pre-</a:t>
            </a:r>
            <a:r>
              <a:rPr lang="en-US" dirty="0" err="1" smtClean="0"/>
              <a:t>reqs</a:t>
            </a:r>
            <a:r>
              <a:rPr lang="en-US" dirty="0" smtClean="0"/>
              <a:t> </a:t>
            </a:r>
            <a:r>
              <a:rPr lang="en-US" dirty="0"/>
              <a:t>and </a:t>
            </a:r>
            <a:r>
              <a:rPr lang="en-US" dirty="0" smtClean="0"/>
              <a:t>co-</a:t>
            </a:r>
            <a:r>
              <a:rPr lang="en-US" dirty="0" err="1" smtClean="0"/>
              <a:t>reqs</a:t>
            </a:r>
            <a:r>
              <a:rPr lang="en-US" dirty="0" smtClean="0"/>
              <a:t> </a:t>
            </a:r>
            <a:r>
              <a:rPr lang="en-US" dirty="0"/>
              <a:t>for courses (for the earlier core classes</a:t>
            </a:r>
            <a:r>
              <a:rPr lang="en-US" dirty="0" smtClean="0"/>
              <a:t>).  Process Analysis </a:t>
            </a:r>
            <a:r>
              <a:rPr lang="en-US" dirty="0"/>
              <a:t>and </a:t>
            </a:r>
            <a:r>
              <a:rPr lang="en-US" dirty="0" smtClean="0"/>
              <a:t>Thermodynamics </a:t>
            </a:r>
            <a:r>
              <a:rPr lang="en-US" dirty="0"/>
              <a:t>go together nicely, but having </a:t>
            </a:r>
            <a:r>
              <a:rPr lang="en-US" dirty="0" smtClean="0"/>
              <a:t>Process Analysis </a:t>
            </a:r>
            <a:r>
              <a:rPr lang="en-US" dirty="0"/>
              <a:t>alone can be difficult conceptually when you reach the energy balances section. </a:t>
            </a:r>
            <a:r>
              <a:rPr lang="en-US" dirty="0" smtClean="0"/>
              <a:t> The </a:t>
            </a:r>
            <a:r>
              <a:rPr lang="en-US" dirty="0"/>
              <a:t>two chemistry </a:t>
            </a:r>
            <a:r>
              <a:rPr lang="en-US" dirty="0" smtClean="0"/>
              <a:t>elective requirements </a:t>
            </a:r>
            <a:r>
              <a:rPr lang="en-US" dirty="0"/>
              <a:t>prevented me from taking </a:t>
            </a:r>
            <a:r>
              <a:rPr lang="en-US" dirty="0" err="1" smtClean="0"/>
              <a:t>ChE</a:t>
            </a:r>
            <a:r>
              <a:rPr lang="en-US" dirty="0" smtClean="0"/>
              <a:t> </a:t>
            </a:r>
            <a:r>
              <a:rPr lang="en-US" dirty="0"/>
              <a:t>or </a:t>
            </a:r>
            <a:r>
              <a:rPr lang="en-US" dirty="0" smtClean="0"/>
              <a:t>PME electives </a:t>
            </a:r>
            <a:r>
              <a:rPr lang="en-US" dirty="0"/>
              <a:t>that would have been more beneficial to my </a:t>
            </a:r>
            <a:r>
              <a:rPr lang="en-US" dirty="0" smtClean="0"/>
              <a:t>career.</a:t>
            </a:r>
          </a:p>
          <a:p>
            <a:r>
              <a:rPr lang="en-US" dirty="0"/>
              <a:t>It is sort of weird that there are no classes with "new learning" during the senior year. The 5th semester is extremely difficult and it may be better to spread the classes more thinly and include maybe Reactor Design or </a:t>
            </a:r>
            <a:r>
              <a:rPr lang="en-US" dirty="0" err="1"/>
              <a:t>SepOps</a:t>
            </a:r>
            <a:r>
              <a:rPr lang="en-US" dirty="0"/>
              <a:t> in the 7th semester.</a:t>
            </a:r>
            <a:endParaRPr lang="en-US" dirty="0" smtClean="0"/>
          </a:p>
        </p:txBody>
      </p:sp>
    </p:spTree>
    <p:extLst>
      <p:ext uri="{BB962C8B-B14F-4D97-AF65-F5344CB8AC3E}">
        <p14:creationId xmlns:p14="http://schemas.microsoft.com/office/powerpoint/2010/main" val="1753642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1131</TotalTime>
  <Words>709</Words>
  <Application>Microsoft Office PowerPoint</Application>
  <PresentationFormat>On-screen Show (4:3)</PresentationFormat>
  <Paragraphs>46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AIChE Stevens ChE Program Survey</vt:lpstr>
      <vt:lpstr>Do you think the ChE program would be stronger with a 2 semester Senior-Design opposed to 1?</vt:lpstr>
      <vt:lpstr> Do you feel current ChE Senior Design projects are not as impressive as other majors?</vt:lpstr>
      <vt:lpstr>Elaborate:   Do you feel current ChE Senior D projects are not as impressive as other majors?</vt:lpstr>
      <vt:lpstr>Those Who Agreed…</vt:lpstr>
      <vt:lpstr>Those Who Agreed…(cont.)</vt:lpstr>
      <vt:lpstr>Those Who Dis-Agreed</vt:lpstr>
      <vt:lpstr>Aside from Senior Design -- Do you have any problems you would like addressed within the Chemical Engineering department?</vt:lpstr>
      <vt:lpstr>Formatting of Semesters</vt:lpstr>
      <vt:lpstr>Course Content</vt:lpstr>
      <vt:lpstr>Other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Aside from Senior Design -- Do you have any problems you would like addressed within the Chemical Engineering department?</dc:title>
  <dc:creator>Owen P. Jappen</dc:creator>
  <cp:lastModifiedBy>Owen P. Jappen</cp:lastModifiedBy>
  <cp:revision>7</cp:revision>
  <dcterms:created xsi:type="dcterms:W3CDTF">2012-02-27T19:39:59Z</dcterms:created>
  <dcterms:modified xsi:type="dcterms:W3CDTF">2012-02-28T14:31:23Z</dcterms:modified>
</cp:coreProperties>
</file>