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4" d="100"/>
          <a:sy n="94" d="100"/>
        </p:scale>
        <p:origin x="1123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4009-4A7D-4DB3-A353-10B5EB2A4C78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B188A-81EC-46D1-8EC5-0FE9354EB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493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4009-4A7D-4DB3-A353-10B5EB2A4C78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B188A-81EC-46D1-8EC5-0FE9354EB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187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4009-4A7D-4DB3-A353-10B5EB2A4C78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B188A-81EC-46D1-8EC5-0FE9354EB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536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4009-4A7D-4DB3-A353-10B5EB2A4C78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B188A-81EC-46D1-8EC5-0FE9354EB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717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4009-4A7D-4DB3-A353-10B5EB2A4C78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B188A-81EC-46D1-8EC5-0FE9354EB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516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4009-4A7D-4DB3-A353-10B5EB2A4C78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B188A-81EC-46D1-8EC5-0FE9354EB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004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4009-4A7D-4DB3-A353-10B5EB2A4C78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B188A-81EC-46D1-8EC5-0FE9354EB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688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4009-4A7D-4DB3-A353-10B5EB2A4C78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B188A-81EC-46D1-8EC5-0FE9354EB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415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4009-4A7D-4DB3-A353-10B5EB2A4C78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B188A-81EC-46D1-8EC5-0FE9354EB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604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4009-4A7D-4DB3-A353-10B5EB2A4C78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B188A-81EC-46D1-8EC5-0FE9354EB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456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4009-4A7D-4DB3-A353-10B5EB2A4C78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B188A-81EC-46D1-8EC5-0FE9354EB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685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14009-4A7D-4DB3-A353-10B5EB2A4C78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B188A-81EC-46D1-8EC5-0FE9354EB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547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88359"/>
            <a:ext cx="9144000" cy="3170039"/>
          </a:xfrm>
          <a:prstGeom prst="rect">
            <a:avLst/>
          </a:prstGeom>
        </p:spPr>
      </p:pic>
      <p:grpSp>
        <p:nvGrpSpPr>
          <p:cNvPr id="23" name="Group 22"/>
          <p:cNvGrpSpPr/>
          <p:nvPr/>
        </p:nvGrpSpPr>
        <p:grpSpPr>
          <a:xfrm>
            <a:off x="5170257" y="627229"/>
            <a:ext cx="3762006" cy="3528182"/>
            <a:chOff x="4144322" y="1064506"/>
            <a:chExt cx="4642532" cy="4341760"/>
          </a:xfrm>
        </p:grpSpPr>
        <p:grpSp>
          <p:nvGrpSpPr>
            <p:cNvPr id="24" name="Group 23"/>
            <p:cNvGrpSpPr/>
            <p:nvPr/>
          </p:nvGrpSpPr>
          <p:grpSpPr>
            <a:xfrm>
              <a:off x="4144322" y="1064506"/>
              <a:ext cx="4642532" cy="4341760"/>
              <a:chOff x="187379" y="1238091"/>
              <a:chExt cx="4642532" cy="4341760"/>
            </a:xfrm>
          </p:grpSpPr>
          <p:pic>
            <p:nvPicPr>
              <p:cNvPr id="32" name="Picture 47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87379" y="2266064"/>
                <a:ext cx="1334906" cy="20030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/>
              </a:ln>
            </p:spPr>
          </p:pic>
          <p:cxnSp>
            <p:nvCxnSpPr>
              <p:cNvPr id="33" name="AutoShape 48"/>
              <p:cNvCxnSpPr>
                <a:cxnSpLocks noChangeShapeType="1"/>
              </p:cNvCxnSpPr>
              <p:nvPr/>
            </p:nvCxnSpPr>
            <p:spPr bwMode="auto">
              <a:xfrm flipV="1">
                <a:off x="1552353" y="1238091"/>
                <a:ext cx="2407238" cy="1856586"/>
              </a:xfrm>
              <a:prstGeom prst="bentConnector3">
                <a:avLst>
                  <a:gd name="adj1" fmla="val 50000"/>
                </a:avLst>
              </a:prstGeom>
              <a:noFill/>
              <a:ln w="25400">
                <a:solidFill>
                  <a:srgbClr val="183F5A"/>
                </a:solidFill>
                <a:miter lim="800000"/>
                <a:headEnd type="none" w="sm" len="sm"/>
                <a:tailEnd type="triangle" w="med" len="med"/>
              </a:ln>
            </p:spPr>
          </p:cxnSp>
          <p:pic>
            <p:nvPicPr>
              <p:cNvPr id="34" name="Picture 33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102244" y="1826102"/>
                <a:ext cx="1727667" cy="3753749"/>
              </a:xfrm>
              <a:prstGeom prst="rect">
                <a:avLst/>
              </a:prstGeom>
            </p:spPr>
          </p:pic>
          <p:sp>
            <p:nvSpPr>
              <p:cNvPr id="35" name="Isosceles Triangle 34"/>
              <p:cNvSpPr/>
              <p:nvPr/>
            </p:nvSpPr>
            <p:spPr>
              <a:xfrm>
                <a:off x="3229131" y="1768823"/>
                <a:ext cx="1516260" cy="2185281"/>
              </a:xfrm>
              <a:prstGeom prst="triangle">
                <a:avLst>
                  <a:gd name="adj" fmla="val 49502"/>
                </a:avLst>
              </a:prstGeom>
              <a:gradFill flip="none" rotWithShape="1">
                <a:gsLst>
                  <a:gs pos="100000">
                    <a:srgbClr val="FFFFFF">
                      <a:alpha val="20000"/>
                    </a:srgbClr>
                  </a:gs>
                  <a:gs pos="0">
                    <a:srgbClr val="007AC0">
                      <a:lumMod val="50000"/>
                      <a:alpha val="80000"/>
                    </a:srgbClr>
                  </a:gs>
                  <a:gs pos="25000">
                    <a:srgbClr val="007AC0">
                      <a:lumMod val="60000"/>
                      <a:lumOff val="40000"/>
                      <a:alpha val="80000"/>
                    </a:srgbClr>
                  </a:gs>
                  <a:gs pos="63000">
                    <a:srgbClr val="73B6DC">
                      <a:lumMod val="20000"/>
                      <a:lumOff val="80000"/>
                      <a:alpha val="72000"/>
                    </a:srgbClr>
                  </a:gs>
                </a:gsLst>
                <a:lin ang="5400000" scaled="1"/>
                <a:tileRect/>
              </a:gradFill>
              <a:ln w="12700" cap="flat" cmpd="sng" algn="ctr">
                <a:noFill/>
                <a:prstDash val="solid"/>
                <a:miter lim="800000"/>
              </a:ln>
              <a:effectLst>
                <a:softEdge rad="88900"/>
              </a:effectLst>
            </p:spPr>
            <p:txBody>
              <a:bodyPr rtlCol="0" anchor="ctr"/>
              <a:lstStyle/>
              <a:p>
                <a:pPr marL="0" marR="0" lvl="0" indent="0" algn="ctr" defTabSz="2286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 Light"/>
                  <a:ea typeface="Arial Unicode MS"/>
                  <a:cs typeface="Arial Unicode MS"/>
                </a:endParaRPr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7772323" y="1101829"/>
              <a:ext cx="302044" cy="755560"/>
              <a:chOff x="3817901" y="1285279"/>
              <a:chExt cx="302044" cy="755560"/>
            </a:xfrm>
          </p:grpSpPr>
          <p:sp>
            <p:nvSpPr>
              <p:cNvPr id="26" name="Line 37"/>
              <p:cNvSpPr>
                <a:spLocks noChangeShapeType="1"/>
              </p:cNvSpPr>
              <p:nvPr/>
            </p:nvSpPr>
            <p:spPr bwMode="auto">
              <a:xfrm>
                <a:off x="3968599" y="1285279"/>
                <a:ext cx="3019" cy="631839"/>
              </a:xfrm>
              <a:prstGeom prst="line">
                <a:avLst/>
              </a:prstGeom>
              <a:noFill/>
              <a:ln w="57150">
                <a:solidFill>
                  <a:srgbClr val="808080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pPr marL="0" marR="0" lvl="0" indent="0" defTabSz="2286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/>
                  <a:ea typeface="Arial Unicode MS"/>
                  <a:cs typeface="Arial Unicode MS"/>
                </a:endParaRPr>
              </a:p>
            </p:txBody>
          </p:sp>
          <p:grpSp>
            <p:nvGrpSpPr>
              <p:cNvPr id="27" name="Group 26"/>
              <p:cNvGrpSpPr>
                <a:grpSpLocks noChangeAspect="1"/>
              </p:cNvGrpSpPr>
              <p:nvPr/>
            </p:nvGrpSpPr>
            <p:grpSpPr>
              <a:xfrm flipH="1">
                <a:off x="3817901" y="1910230"/>
                <a:ext cx="302044" cy="130609"/>
                <a:chOff x="5576372" y="3002289"/>
                <a:chExt cx="719021" cy="489466"/>
              </a:xfrm>
            </p:grpSpPr>
            <p:sp>
              <p:nvSpPr>
                <p:cNvPr id="28" name="Rectangle 27"/>
                <p:cNvSpPr/>
                <p:nvPr/>
              </p:nvSpPr>
              <p:spPr>
                <a:xfrm>
                  <a:off x="5723262" y="3004576"/>
                  <a:ext cx="407375" cy="251077"/>
                </a:xfrm>
                <a:prstGeom prst="rect">
                  <a:avLst/>
                </a:prstGeom>
                <a:gradFill flip="none" rotWithShape="1">
                  <a:gsLst>
                    <a:gs pos="11504">
                      <a:srgbClr val="A0A0A0"/>
                    </a:gs>
                    <a:gs pos="27000">
                      <a:srgbClr val="FFFFFF">
                        <a:lumMod val="75000"/>
                        <a:shade val="30000"/>
                        <a:satMod val="115000"/>
                      </a:srgbClr>
                    </a:gs>
                    <a:gs pos="50000">
                      <a:srgbClr val="A0A0A0"/>
                    </a:gs>
                    <a:gs pos="100000">
                      <a:srgbClr val="FFFFFF">
                        <a:lumMod val="75000"/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  <a:ln w="12700" cap="flat" cmpd="sng" algn="ctr">
                  <a:solidFill>
                    <a:srgbClr val="FFFFFF">
                      <a:lumMod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286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 Light"/>
                    <a:ea typeface="Arial Unicode MS"/>
                    <a:cs typeface="Arial Unicode MS"/>
                  </a:endParaRPr>
                </a:p>
              </p:txBody>
            </p:sp>
            <p:sp>
              <p:nvSpPr>
                <p:cNvPr id="29" name="Rectangle 97"/>
                <p:cNvSpPr/>
                <p:nvPr/>
              </p:nvSpPr>
              <p:spPr>
                <a:xfrm>
                  <a:off x="6130636" y="3006180"/>
                  <a:ext cx="164757" cy="256032"/>
                </a:xfrm>
                <a:custGeom>
                  <a:avLst/>
                  <a:gdLst>
                    <a:gd name="connsiteX0" fmla="*/ 0 w 164757"/>
                    <a:gd name="connsiteY0" fmla="*/ 0 h 256032"/>
                    <a:gd name="connsiteX1" fmla="*/ 164757 w 164757"/>
                    <a:gd name="connsiteY1" fmla="*/ 0 h 256032"/>
                    <a:gd name="connsiteX2" fmla="*/ 164757 w 164757"/>
                    <a:gd name="connsiteY2" fmla="*/ 256032 h 256032"/>
                    <a:gd name="connsiteX3" fmla="*/ 0 w 164757"/>
                    <a:gd name="connsiteY3" fmla="*/ 256032 h 256032"/>
                    <a:gd name="connsiteX4" fmla="*/ 0 w 164757"/>
                    <a:gd name="connsiteY4" fmla="*/ 0 h 256032"/>
                    <a:gd name="connsiteX0" fmla="*/ 0 w 164757"/>
                    <a:gd name="connsiteY0" fmla="*/ 0 h 256032"/>
                    <a:gd name="connsiteX1" fmla="*/ 164757 w 164757"/>
                    <a:gd name="connsiteY1" fmla="*/ 0 h 256032"/>
                    <a:gd name="connsiteX2" fmla="*/ 140044 w 164757"/>
                    <a:gd name="connsiteY2" fmla="*/ 206605 h 256032"/>
                    <a:gd name="connsiteX3" fmla="*/ 0 w 164757"/>
                    <a:gd name="connsiteY3" fmla="*/ 256032 h 256032"/>
                    <a:gd name="connsiteX4" fmla="*/ 0 w 164757"/>
                    <a:gd name="connsiteY4" fmla="*/ 0 h 2560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4757" h="256032">
                      <a:moveTo>
                        <a:pt x="0" y="0"/>
                      </a:moveTo>
                      <a:lnTo>
                        <a:pt x="164757" y="0"/>
                      </a:lnTo>
                      <a:lnTo>
                        <a:pt x="140044" y="206605"/>
                      </a:lnTo>
                      <a:lnTo>
                        <a:pt x="0" y="25603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lumMod val="75000"/>
                        <a:shade val="30000"/>
                        <a:satMod val="115000"/>
                      </a:srgbClr>
                    </a:gs>
                    <a:gs pos="50000">
                      <a:srgbClr val="FFFFFF">
                        <a:lumMod val="75000"/>
                        <a:shade val="67500"/>
                        <a:satMod val="115000"/>
                      </a:srgbClr>
                    </a:gs>
                    <a:gs pos="100000">
                      <a:srgbClr val="FFFFFF">
                        <a:lumMod val="75000"/>
                        <a:shade val="100000"/>
                        <a:satMod val="115000"/>
                      </a:srgbClr>
                    </a:gs>
                  </a:gsLst>
                  <a:lin ang="0" scaled="1"/>
                  <a:tileRect/>
                </a:gradFill>
                <a:ln w="12700" cap="flat" cmpd="sng" algn="ctr">
                  <a:solidFill>
                    <a:srgbClr val="FFFFFF">
                      <a:lumMod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286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 Light"/>
                    <a:ea typeface="Arial Unicode MS"/>
                    <a:cs typeface="Arial Unicode MS"/>
                  </a:endParaRPr>
                </a:p>
              </p:txBody>
            </p:sp>
            <p:sp>
              <p:nvSpPr>
                <p:cNvPr id="30" name="Rectangle 97"/>
                <p:cNvSpPr/>
                <p:nvPr/>
              </p:nvSpPr>
              <p:spPr>
                <a:xfrm flipH="1">
                  <a:off x="5576372" y="3002289"/>
                  <a:ext cx="164757" cy="256032"/>
                </a:xfrm>
                <a:custGeom>
                  <a:avLst/>
                  <a:gdLst>
                    <a:gd name="connsiteX0" fmla="*/ 0 w 164757"/>
                    <a:gd name="connsiteY0" fmla="*/ 0 h 256032"/>
                    <a:gd name="connsiteX1" fmla="*/ 164757 w 164757"/>
                    <a:gd name="connsiteY1" fmla="*/ 0 h 256032"/>
                    <a:gd name="connsiteX2" fmla="*/ 164757 w 164757"/>
                    <a:gd name="connsiteY2" fmla="*/ 256032 h 256032"/>
                    <a:gd name="connsiteX3" fmla="*/ 0 w 164757"/>
                    <a:gd name="connsiteY3" fmla="*/ 256032 h 256032"/>
                    <a:gd name="connsiteX4" fmla="*/ 0 w 164757"/>
                    <a:gd name="connsiteY4" fmla="*/ 0 h 256032"/>
                    <a:gd name="connsiteX0" fmla="*/ 0 w 164757"/>
                    <a:gd name="connsiteY0" fmla="*/ 0 h 256032"/>
                    <a:gd name="connsiteX1" fmla="*/ 164757 w 164757"/>
                    <a:gd name="connsiteY1" fmla="*/ 0 h 256032"/>
                    <a:gd name="connsiteX2" fmla="*/ 140044 w 164757"/>
                    <a:gd name="connsiteY2" fmla="*/ 206605 h 256032"/>
                    <a:gd name="connsiteX3" fmla="*/ 0 w 164757"/>
                    <a:gd name="connsiteY3" fmla="*/ 256032 h 256032"/>
                    <a:gd name="connsiteX4" fmla="*/ 0 w 164757"/>
                    <a:gd name="connsiteY4" fmla="*/ 0 h 2560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4757" h="256032">
                      <a:moveTo>
                        <a:pt x="0" y="0"/>
                      </a:moveTo>
                      <a:lnTo>
                        <a:pt x="164757" y="0"/>
                      </a:lnTo>
                      <a:lnTo>
                        <a:pt x="140044" y="206605"/>
                      </a:lnTo>
                      <a:lnTo>
                        <a:pt x="0" y="25603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lumMod val="75000"/>
                        <a:shade val="30000"/>
                        <a:satMod val="115000"/>
                      </a:srgbClr>
                    </a:gs>
                    <a:gs pos="50000">
                      <a:srgbClr val="FFFFFF">
                        <a:lumMod val="75000"/>
                        <a:shade val="67500"/>
                        <a:satMod val="115000"/>
                      </a:srgbClr>
                    </a:gs>
                    <a:gs pos="100000">
                      <a:srgbClr val="FFFFFF">
                        <a:lumMod val="75000"/>
                        <a:shade val="100000"/>
                        <a:satMod val="115000"/>
                      </a:srgbClr>
                    </a:gs>
                  </a:gsLst>
                  <a:lin ang="0" scaled="1"/>
                  <a:tileRect/>
                </a:gradFill>
                <a:ln w="12700" cap="flat" cmpd="sng" algn="ctr">
                  <a:solidFill>
                    <a:srgbClr val="FFFFFF">
                      <a:lumMod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286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 Light"/>
                    <a:ea typeface="Arial Unicode MS"/>
                    <a:cs typeface="Arial Unicode MS"/>
                  </a:endParaRPr>
                </a:p>
              </p:txBody>
            </p:sp>
            <p:sp>
              <p:nvSpPr>
                <p:cNvPr id="31" name="Snip Same Side Corner Rectangle 30"/>
                <p:cNvSpPr/>
                <p:nvPr/>
              </p:nvSpPr>
              <p:spPr>
                <a:xfrm flipV="1">
                  <a:off x="5723262" y="3250902"/>
                  <a:ext cx="420599" cy="240853"/>
                </a:xfrm>
                <a:prstGeom prst="snip2SameRect">
                  <a:avLst>
                    <a:gd name="adj1" fmla="val 41186"/>
                    <a:gd name="adj2" fmla="val 0"/>
                  </a:avLst>
                </a:prstGeom>
                <a:gradFill flip="none" rotWithShape="1">
                  <a:gsLst>
                    <a:gs pos="11504">
                      <a:srgbClr val="A0A0A0"/>
                    </a:gs>
                    <a:gs pos="27000">
                      <a:srgbClr val="FFFFFF">
                        <a:lumMod val="75000"/>
                        <a:shade val="30000"/>
                        <a:satMod val="115000"/>
                      </a:srgbClr>
                    </a:gs>
                    <a:gs pos="50000">
                      <a:srgbClr val="A0A0A0"/>
                    </a:gs>
                    <a:gs pos="100000">
                      <a:srgbClr val="FFFFFF">
                        <a:lumMod val="75000"/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  <a:ln w="12700" cap="flat" cmpd="sng" algn="ctr">
                  <a:solidFill>
                    <a:srgbClr val="FFFFFF">
                      <a:lumMod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286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 Light"/>
                    <a:ea typeface="Arial Unicode MS"/>
                    <a:cs typeface="Arial Unicode MS"/>
                  </a:endParaRPr>
                </a:p>
              </p:txBody>
            </p:sp>
          </p:grpSp>
        </p:grpSp>
      </p:grpSp>
      <p:sp>
        <p:nvSpPr>
          <p:cNvPr id="36" name="Rectangle 35"/>
          <p:cNvSpPr/>
          <p:nvPr/>
        </p:nvSpPr>
        <p:spPr>
          <a:xfrm>
            <a:off x="313297" y="2827472"/>
            <a:ext cx="4471891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228600"/>
            <a:r>
              <a:rPr lang="en-US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Date: 		Tuesday October 9</a:t>
            </a:r>
            <a:r>
              <a:rPr lang="en-US" sz="1600" baseline="30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5-6pm</a:t>
            </a:r>
          </a:p>
          <a:p>
            <a:pPr defTabSz="228600"/>
            <a:r>
              <a:rPr lang="en-US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Where: 	</a:t>
            </a:r>
            <a:r>
              <a:rPr lang="en-US" sz="16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600" dirty="0" err="1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Babbio</a:t>
            </a:r>
            <a:r>
              <a:rPr lang="en-US" sz="16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122</a:t>
            </a:r>
          </a:p>
          <a:p>
            <a:pPr defTabSz="228600"/>
            <a:r>
              <a:rPr lang="en-US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Presented by: Kim Shepard, Ph.D., Stevens ’10 (</a:t>
            </a:r>
            <a:r>
              <a:rPr lang="en-US" sz="16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ChE</a:t>
            </a:r>
            <a:r>
              <a:rPr lang="en-US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defTabSz="228600"/>
            <a:endParaRPr lang="en-US" sz="16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228600"/>
            <a:r>
              <a:rPr lang="en-US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Who </a:t>
            </a:r>
            <a:r>
              <a:rPr lang="en-US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should attend: Full-time applicants and </a:t>
            </a:r>
            <a:r>
              <a:rPr lang="en-US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prospective</a:t>
            </a:r>
            <a:r>
              <a:rPr lang="en-US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interns</a:t>
            </a:r>
          </a:p>
          <a:p>
            <a:pPr defTabSz="228600"/>
            <a:r>
              <a:rPr lang="en-US" sz="20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Pizza </a:t>
            </a:r>
            <a:r>
              <a:rPr lang="en-US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will be served!</a:t>
            </a:r>
          </a:p>
        </p:txBody>
      </p:sp>
      <p:sp>
        <p:nvSpPr>
          <p:cNvPr id="37" name="Rectangle 36"/>
          <p:cNvSpPr/>
          <p:nvPr/>
        </p:nvSpPr>
        <p:spPr>
          <a:xfrm>
            <a:off x="-892097" y="2128195"/>
            <a:ext cx="705082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defTabSz="228600"/>
            <a:r>
              <a:rPr lang="en-US" sz="2800" b="1" spc="50" dirty="0">
                <a:ln w="0"/>
                <a:solidFill>
                  <a:srgbClr val="7F7F7F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libri Light"/>
                <a:ea typeface="Arial Unicode MS"/>
                <a:cs typeface="Arial Unicode MS"/>
              </a:rPr>
              <a:t>Recruiting Information Session </a:t>
            </a:r>
            <a:endParaRPr lang="en-US" sz="2800" b="1" spc="50" dirty="0">
              <a:ln w="0"/>
              <a:solidFill>
                <a:srgbClr val="7F7F7F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alibri Light"/>
              <a:ea typeface="Arial Unicode MS"/>
              <a:cs typeface="Arial Unicode M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0" y="1587864"/>
            <a:ext cx="5323113" cy="58204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 defTabSz="228600"/>
            <a:r>
              <a:rPr lang="en-US" sz="3200" b="1" dirty="0">
                <a:solidFill>
                  <a:srgbClr val="000000"/>
                </a:solidFill>
                <a:latin typeface="Aharoni" panose="02010803020104030203" pitchFamily="2" charset="-79"/>
                <a:ea typeface="Arial Unicode MS"/>
                <a:cs typeface="Aharoni" panose="02010803020104030203" pitchFamily="2" charset="-79"/>
              </a:rPr>
              <a:t>Bend, OR</a:t>
            </a:r>
            <a:endParaRPr lang="en-US" sz="3200" b="1" dirty="0">
              <a:solidFill>
                <a:srgbClr val="000000"/>
              </a:solidFill>
              <a:latin typeface="Aharoni" panose="02010803020104030203" pitchFamily="2" charset="-79"/>
              <a:ea typeface="Arial Unicode MS"/>
              <a:cs typeface="Aharoni" panose="02010803020104030203" pitchFamily="2" charset="-79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0" y="62270"/>
            <a:ext cx="5323114" cy="140766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 defTabSz="228600"/>
            <a:r>
              <a:rPr lang="en-US" sz="9600" b="1" dirty="0">
                <a:solidFill>
                  <a:srgbClr val="000000"/>
                </a:solidFill>
                <a:latin typeface="Aharoni" panose="02010803020104030203" pitchFamily="2" charset="-79"/>
                <a:ea typeface="Arial Unicode MS"/>
                <a:cs typeface="Aharoni" panose="02010803020104030203" pitchFamily="2" charset="-79"/>
              </a:rPr>
              <a:t>L</a:t>
            </a:r>
            <a:r>
              <a:rPr lang="en-US" sz="11500" b="1" dirty="0">
                <a:solidFill>
                  <a:srgbClr val="000000"/>
                </a:solidFill>
                <a:latin typeface="Aharoni" panose="02010803020104030203" pitchFamily="2" charset="-79"/>
                <a:ea typeface="Arial Unicode MS"/>
                <a:cs typeface="Aharoni" panose="02010803020104030203" pitchFamily="2" charset="-79"/>
              </a:rPr>
              <a:t>onza</a:t>
            </a:r>
            <a:endParaRPr lang="en-US" sz="11500" b="1" dirty="0">
              <a:solidFill>
                <a:srgbClr val="000000"/>
              </a:solidFill>
              <a:latin typeface="Aharoni" panose="02010803020104030203" pitchFamily="2" charset="-79"/>
              <a:ea typeface="Arial Unicode MS"/>
              <a:cs typeface="Aharoni" panose="02010803020104030203" pitchFamily="2" charset="-79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091638" y="3354541"/>
            <a:ext cx="304655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228600"/>
            <a:r>
              <a:rPr lang="en-US" sz="1600" dirty="0">
                <a:solidFill>
                  <a:srgbClr val="183F5A">
                    <a:lumMod val="50000"/>
                  </a:srgbClr>
                </a:solidFill>
                <a:latin typeface="Aharoni" panose="02010803020104030203" pitchFamily="2" charset="-79"/>
                <a:ea typeface="Gungsuh" panose="02030600000101010101" pitchFamily="18" charset="-127"/>
                <a:cs typeface="Aharoni" panose="02010803020104030203" pitchFamily="2" charset="-79"/>
              </a:rPr>
              <a:t>We use science and engineering excellence to solve challenging problems in drug delivery and improve patients’ lives.</a:t>
            </a:r>
            <a:endParaRPr lang="en-US" sz="1600" dirty="0">
              <a:solidFill>
                <a:srgbClr val="183F5A">
                  <a:lumMod val="50000"/>
                </a:srgbClr>
              </a:solidFill>
              <a:latin typeface="Aharoni" panose="02010803020104030203" pitchFamily="2" charset="-79"/>
              <a:ea typeface="Gungsuh" panose="02030600000101010101" pitchFamily="18" charset="-127"/>
              <a:cs typeface="Aharoni" panose="02010803020104030203" pitchFamily="2" charset="-79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1431" y="6118456"/>
            <a:ext cx="56496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Info about our site: https://www.capsugel.com/locations/bend-oregon-usa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636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36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 Unicode MS</vt:lpstr>
      <vt:lpstr>Gungsuh</vt:lpstr>
      <vt:lpstr>Aharoni</vt:lpstr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Shepard Kimberly - Bend</dc:creator>
  <cp:lastModifiedBy>Shepard Kimberly - Bend</cp:lastModifiedBy>
  <cp:revision>2</cp:revision>
  <dcterms:created xsi:type="dcterms:W3CDTF">2018-09-25T19:12:06Z</dcterms:created>
  <dcterms:modified xsi:type="dcterms:W3CDTF">2018-09-25T19:22:24Z</dcterms:modified>
</cp:coreProperties>
</file>