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2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Override3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Override4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ags/tag13.xml" ContentType="application/vnd.openxmlformats-officedocument.presentationml.tags+xml"/>
  <Override PartName="/ppt/theme/themeOverride7.xml" ContentType="application/vnd.openxmlformats-officedocument.themeOverride+xml"/>
  <Override PartName="/ppt/tags/tag14.xml" ContentType="application/vnd.openxmlformats-officedocument.presentationml.tags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ags/tag15.xml" ContentType="application/vnd.openxmlformats-officedocument.presentationml.tags+xml"/>
  <Override PartName="/ppt/theme/themeOverride10.xml" ContentType="application/vnd.openxmlformats-officedocument.themeOverride+xml"/>
  <Override PartName="/ppt/tags/tag16.xml" ContentType="application/vnd.openxmlformats-officedocument.presentationml.tags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ags/tag17.xml" ContentType="application/vnd.openxmlformats-officedocument.presentationml.tags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ags/tag18.xml" ContentType="application/vnd.openxmlformats-officedocument.presentationml.tags+xml"/>
  <Override PartName="/ppt/theme/themeOverride15.xml" ContentType="application/vnd.openxmlformats-officedocument.themeOverr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6"/>
  </p:notesMasterIdLst>
  <p:handoutMasterIdLst>
    <p:handoutMasterId r:id="rId27"/>
  </p:handoutMasterIdLst>
  <p:sldIdLst>
    <p:sldId id="257" r:id="rId6"/>
    <p:sldId id="269" r:id="rId7"/>
    <p:sldId id="261" r:id="rId8"/>
    <p:sldId id="259" r:id="rId9"/>
    <p:sldId id="262" r:id="rId10"/>
    <p:sldId id="274" r:id="rId11"/>
    <p:sldId id="264" r:id="rId12"/>
    <p:sldId id="265" r:id="rId13"/>
    <p:sldId id="275" r:id="rId14"/>
    <p:sldId id="267" r:id="rId15"/>
    <p:sldId id="266" r:id="rId16"/>
    <p:sldId id="268" r:id="rId17"/>
    <p:sldId id="270" r:id="rId18"/>
    <p:sldId id="271" r:id="rId19"/>
    <p:sldId id="272" r:id="rId20"/>
    <p:sldId id="273" r:id="rId21"/>
    <p:sldId id="263" r:id="rId22"/>
    <p:sldId id="276" r:id="rId23"/>
    <p:sldId id="277" r:id="rId24"/>
    <p:sldId id="260" r:id="rId25"/>
  </p:sldIdLst>
  <p:sldSz cx="12192000" cy="6858000"/>
  <p:notesSz cx="7099300" cy="10234613"/>
  <p:custDataLst>
    <p:tags r:id="rId28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6D2"/>
    <a:srgbClr val="F9D273"/>
    <a:srgbClr val="F6B392"/>
    <a:srgbClr val="007AC0"/>
    <a:srgbClr val="F4AD00"/>
    <a:srgbClr val="EE7439"/>
    <a:srgbClr val="183F5A"/>
    <a:srgbClr val="000000"/>
    <a:srgbClr val="0D0D0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2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8F3BD-1275-4047-BE4F-0C2E3620B9FA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7EE9C771-87AD-4ABF-A9D5-F3FDBFA03AEC}">
      <dgm:prSet phldrT="[Text]"/>
      <dgm:spPr/>
      <dgm:t>
        <a:bodyPr/>
        <a:lstStyle/>
        <a:p>
          <a:r>
            <a:rPr lang="en-US" dirty="0" smtClean="0"/>
            <a:t>Scientist/</a:t>
          </a:r>
        </a:p>
        <a:p>
          <a:r>
            <a:rPr lang="en-US" dirty="0" smtClean="0"/>
            <a:t>Engineer</a:t>
          </a:r>
          <a:endParaRPr lang="en-US" dirty="0"/>
        </a:p>
      </dgm:t>
    </dgm:pt>
    <dgm:pt modelId="{C207AA6B-E2F3-4FAB-8EF1-57BE3B02B257}" type="parTrans" cxnId="{15056F5A-9CF1-4BC7-AD22-625F1E527C46}">
      <dgm:prSet/>
      <dgm:spPr/>
      <dgm:t>
        <a:bodyPr/>
        <a:lstStyle/>
        <a:p>
          <a:endParaRPr lang="en-US"/>
        </a:p>
      </dgm:t>
    </dgm:pt>
    <dgm:pt modelId="{7DCA9C3C-4934-471E-9ED3-7968A2642AC0}" type="sibTrans" cxnId="{15056F5A-9CF1-4BC7-AD22-625F1E527C46}">
      <dgm:prSet/>
      <dgm:spPr/>
      <dgm:t>
        <a:bodyPr/>
        <a:lstStyle/>
        <a:p>
          <a:endParaRPr lang="en-US"/>
        </a:p>
      </dgm:t>
    </dgm:pt>
    <dgm:pt modelId="{7C25E3BD-69E7-442C-9C32-75F2CE579B1D}">
      <dgm:prSet phldrT="[Text]"/>
      <dgm:spPr/>
      <dgm:t>
        <a:bodyPr/>
        <a:lstStyle/>
        <a:p>
          <a:r>
            <a:rPr lang="en-US" dirty="0" smtClean="0"/>
            <a:t>Sr. </a:t>
          </a:r>
          <a:r>
            <a:rPr lang="en-US" dirty="0" err="1" smtClean="0"/>
            <a:t>Sci</a:t>
          </a:r>
          <a:r>
            <a:rPr lang="en-US" dirty="0" smtClean="0"/>
            <a:t>/ </a:t>
          </a:r>
        </a:p>
        <a:p>
          <a:r>
            <a:rPr lang="en-US" dirty="0" smtClean="0"/>
            <a:t>Sr. Eng.</a:t>
          </a:r>
          <a:endParaRPr lang="en-US" dirty="0"/>
        </a:p>
      </dgm:t>
    </dgm:pt>
    <dgm:pt modelId="{4B81554F-5B44-411A-8111-929028B5C4A3}" type="parTrans" cxnId="{D7E9EEEC-2881-422C-8F37-EBDB5EF444A6}">
      <dgm:prSet/>
      <dgm:spPr/>
      <dgm:t>
        <a:bodyPr/>
        <a:lstStyle/>
        <a:p>
          <a:endParaRPr lang="en-US"/>
        </a:p>
      </dgm:t>
    </dgm:pt>
    <dgm:pt modelId="{C3FEAB5A-2AD4-4E28-B8E1-32466565A3E8}" type="sibTrans" cxnId="{D7E9EEEC-2881-422C-8F37-EBDB5EF444A6}">
      <dgm:prSet/>
      <dgm:spPr/>
      <dgm:t>
        <a:bodyPr/>
        <a:lstStyle/>
        <a:p>
          <a:endParaRPr lang="en-US"/>
        </a:p>
      </dgm:t>
    </dgm:pt>
    <dgm:pt modelId="{ED2CCF14-46D2-4EF5-AD12-FF8565CB4FF0}">
      <dgm:prSet phldrT="[Text]"/>
      <dgm:spPr/>
      <dgm:t>
        <a:bodyPr/>
        <a:lstStyle/>
        <a:p>
          <a:r>
            <a:rPr lang="en-US" dirty="0" smtClean="0"/>
            <a:t>Principal Sci./ Eng.</a:t>
          </a:r>
          <a:endParaRPr lang="en-US" dirty="0"/>
        </a:p>
      </dgm:t>
    </dgm:pt>
    <dgm:pt modelId="{C9CC01AB-BCC6-4F6B-8737-40929D33C3BF}" type="parTrans" cxnId="{58FCE1B0-1FB4-4BFA-BE42-6264A9283FBA}">
      <dgm:prSet/>
      <dgm:spPr/>
      <dgm:t>
        <a:bodyPr/>
        <a:lstStyle/>
        <a:p>
          <a:endParaRPr lang="en-US"/>
        </a:p>
      </dgm:t>
    </dgm:pt>
    <dgm:pt modelId="{B658DA93-EEFC-4B2C-B602-D5C02A5FAEC5}" type="sibTrans" cxnId="{58FCE1B0-1FB4-4BFA-BE42-6264A9283FBA}">
      <dgm:prSet/>
      <dgm:spPr/>
      <dgm:t>
        <a:bodyPr/>
        <a:lstStyle/>
        <a:p>
          <a:endParaRPr lang="en-US"/>
        </a:p>
      </dgm:t>
    </dgm:pt>
    <dgm:pt modelId="{88477788-453F-4B95-A1B7-A7691BD899D0}">
      <dgm:prSet/>
      <dgm:spPr/>
      <dgm:t>
        <a:bodyPr/>
        <a:lstStyle/>
        <a:p>
          <a:r>
            <a:rPr lang="en-US" dirty="0" smtClean="0"/>
            <a:t>Sci. II/ Eng. II</a:t>
          </a:r>
          <a:endParaRPr lang="en-US" dirty="0"/>
        </a:p>
      </dgm:t>
    </dgm:pt>
    <dgm:pt modelId="{49B25BFF-3F1E-4545-B914-2DE9EA540A68}" type="parTrans" cxnId="{D5057D57-0981-4D6D-9E21-8A51952A4E32}">
      <dgm:prSet/>
      <dgm:spPr/>
      <dgm:t>
        <a:bodyPr/>
        <a:lstStyle/>
        <a:p>
          <a:endParaRPr lang="en-US"/>
        </a:p>
      </dgm:t>
    </dgm:pt>
    <dgm:pt modelId="{862CC310-FD16-406A-9750-701AFCE461AC}" type="sibTrans" cxnId="{D5057D57-0981-4D6D-9E21-8A51952A4E32}">
      <dgm:prSet/>
      <dgm:spPr/>
      <dgm:t>
        <a:bodyPr/>
        <a:lstStyle/>
        <a:p>
          <a:endParaRPr lang="en-US"/>
        </a:p>
      </dgm:t>
    </dgm:pt>
    <dgm:pt modelId="{AC2179FC-D483-4E27-AEA7-9F5A7FEE460A}" type="pres">
      <dgm:prSet presAssocID="{4168F3BD-1275-4047-BE4F-0C2E3620B9FA}" presName="Name0" presStyleCnt="0">
        <dgm:presLayoutVars>
          <dgm:dir/>
          <dgm:animLvl val="lvl"/>
          <dgm:resizeHandles val="exact"/>
        </dgm:presLayoutVars>
      </dgm:prSet>
      <dgm:spPr/>
    </dgm:pt>
    <dgm:pt modelId="{18576BDF-1780-4773-8E01-B3E7549C85CF}" type="pres">
      <dgm:prSet presAssocID="{7EE9C771-87AD-4ABF-A9D5-F3FDBFA03AE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82AAF-352F-47BC-BDF6-44D2B45B6FD7}" type="pres">
      <dgm:prSet presAssocID="{7DCA9C3C-4934-471E-9ED3-7968A2642AC0}" presName="parTxOnlySpace" presStyleCnt="0"/>
      <dgm:spPr/>
    </dgm:pt>
    <dgm:pt modelId="{705E6859-7EB6-46D1-B7C7-24D095F9B5B4}" type="pres">
      <dgm:prSet presAssocID="{88477788-453F-4B95-A1B7-A7691BD899D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3789B-4B97-49C4-96EA-4441AF150A61}" type="pres">
      <dgm:prSet presAssocID="{862CC310-FD16-406A-9750-701AFCE461AC}" presName="parTxOnlySpace" presStyleCnt="0"/>
      <dgm:spPr/>
    </dgm:pt>
    <dgm:pt modelId="{4B7E8D10-9151-4516-BD48-687CDC6B9254}" type="pres">
      <dgm:prSet presAssocID="{7C25E3BD-69E7-442C-9C32-75F2CE579B1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B5332-44C4-4883-B043-A5759223BC18}" type="pres">
      <dgm:prSet presAssocID="{C3FEAB5A-2AD4-4E28-B8E1-32466565A3E8}" presName="parTxOnlySpace" presStyleCnt="0"/>
      <dgm:spPr/>
    </dgm:pt>
    <dgm:pt modelId="{D2843B19-58A6-4CBB-821B-5FCD97DA2266}" type="pres">
      <dgm:prSet presAssocID="{ED2CCF14-46D2-4EF5-AD12-FF8565CB4FF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3ABE2A-3C3F-4615-811D-B617BCB32ACD}" type="presOf" srcId="{7EE9C771-87AD-4ABF-A9D5-F3FDBFA03AEC}" destId="{18576BDF-1780-4773-8E01-B3E7549C85CF}" srcOrd="0" destOrd="0" presId="urn:microsoft.com/office/officeart/2005/8/layout/chevron1"/>
    <dgm:cxn modelId="{58FCE1B0-1FB4-4BFA-BE42-6264A9283FBA}" srcId="{4168F3BD-1275-4047-BE4F-0C2E3620B9FA}" destId="{ED2CCF14-46D2-4EF5-AD12-FF8565CB4FF0}" srcOrd="3" destOrd="0" parTransId="{C9CC01AB-BCC6-4F6B-8737-40929D33C3BF}" sibTransId="{B658DA93-EEFC-4B2C-B602-D5C02A5FAEC5}"/>
    <dgm:cxn modelId="{D7E9EEEC-2881-422C-8F37-EBDB5EF444A6}" srcId="{4168F3BD-1275-4047-BE4F-0C2E3620B9FA}" destId="{7C25E3BD-69E7-442C-9C32-75F2CE579B1D}" srcOrd="2" destOrd="0" parTransId="{4B81554F-5B44-411A-8111-929028B5C4A3}" sibTransId="{C3FEAB5A-2AD4-4E28-B8E1-32466565A3E8}"/>
    <dgm:cxn modelId="{E47E043D-E897-4D32-B7B6-B57718A8089E}" type="presOf" srcId="{ED2CCF14-46D2-4EF5-AD12-FF8565CB4FF0}" destId="{D2843B19-58A6-4CBB-821B-5FCD97DA2266}" srcOrd="0" destOrd="0" presId="urn:microsoft.com/office/officeart/2005/8/layout/chevron1"/>
    <dgm:cxn modelId="{04F7D253-A903-4320-A4BF-E61AC7443700}" type="presOf" srcId="{88477788-453F-4B95-A1B7-A7691BD899D0}" destId="{705E6859-7EB6-46D1-B7C7-24D095F9B5B4}" srcOrd="0" destOrd="0" presId="urn:microsoft.com/office/officeart/2005/8/layout/chevron1"/>
    <dgm:cxn modelId="{259DB4A8-E800-46B1-844B-8ED5804E5051}" type="presOf" srcId="{7C25E3BD-69E7-442C-9C32-75F2CE579B1D}" destId="{4B7E8D10-9151-4516-BD48-687CDC6B9254}" srcOrd="0" destOrd="0" presId="urn:microsoft.com/office/officeart/2005/8/layout/chevron1"/>
    <dgm:cxn modelId="{9FC2DC13-93AF-4BBA-B45C-BFC4F66A8824}" type="presOf" srcId="{4168F3BD-1275-4047-BE4F-0C2E3620B9FA}" destId="{AC2179FC-D483-4E27-AEA7-9F5A7FEE460A}" srcOrd="0" destOrd="0" presId="urn:microsoft.com/office/officeart/2005/8/layout/chevron1"/>
    <dgm:cxn modelId="{D5057D57-0981-4D6D-9E21-8A51952A4E32}" srcId="{4168F3BD-1275-4047-BE4F-0C2E3620B9FA}" destId="{88477788-453F-4B95-A1B7-A7691BD899D0}" srcOrd="1" destOrd="0" parTransId="{49B25BFF-3F1E-4545-B914-2DE9EA540A68}" sibTransId="{862CC310-FD16-406A-9750-701AFCE461AC}"/>
    <dgm:cxn modelId="{15056F5A-9CF1-4BC7-AD22-625F1E527C46}" srcId="{4168F3BD-1275-4047-BE4F-0C2E3620B9FA}" destId="{7EE9C771-87AD-4ABF-A9D5-F3FDBFA03AEC}" srcOrd="0" destOrd="0" parTransId="{C207AA6B-E2F3-4FAB-8EF1-57BE3B02B257}" sibTransId="{7DCA9C3C-4934-471E-9ED3-7968A2642AC0}"/>
    <dgm:cxn modelId="{E8894106-5E6B-42F0-83D0-9238922E2BC8}" type="presParOf" srcId="{AC2179FC-D483-4E27-AEA7-9F5A7FEE460A}" destId="{18576BDF-1780-4773-8E01-B3E7549C85CF}" srcOrd="0" destOrd="0" presId="urn:microsoft.com/office/officeart/2005/8/layout/chevron1"/>
    <dgm:cxn modelId="{724BB4EA-B53F-42CC-A0D3-32F2E4D4C663}" type="presParOf" srcId="{AC2179FC-D483-4E27-AEA7-9F5A7FEE460A}" destId="{B0582AAF-352F-47BC-BDF6-44D2B45B6FD7}" srcOrd="1" destOrd="0" presId="urn:microsoft.com/office/officeart/2005/8/layout/chevron1"/>
    <dgm:cxn modelId="{BFEC193A-F4F4-4DB5-B835-6542F08FC165}" type="presParOf" srcId="{AC2179FC-D483-4E27-AEA7-9F5A7FEE460A}" destId="{705E6859-7EB6-46D1-B7C7-24D095F9B5B4}" srcOrd="2" destOrd="0" presId="urn:microsoft.com/office/officeart/2005/8/layout/chevron1"/>
    <dgm:cxn modelId="{F5F10932-F339-421C-91EA-3FED92C2AA91}" type="presParOf" srcId="{AC2179FC-D483-4E27-AEA7-9F5A7FEE460A}" destId="{DEE3789B-4B97-49C4-96EA-4441AF150A61}" srcOrd="3" destOrd="0" presId="urn:microsoft.com/office/officeart/2005/8/layout/chevron1"/>
    <dgm:cxn modelId="{A8C652C8-3F2C-4958-A9B5-BF11F46A5B15}" type="presParOf" srcId="{AC2179FC-D483-4E27-AEA7-9F5A7FEE460A}" destId="{4B7E8D10-9151-4516-BD48-687CDC6B9254}" srcOrd="4" destOrd="0" presId="urn:microsoft.com/office/officeart/2005/8/layout/chevron1"/>
    <dgm:cxn modelId="{316744DB-8C9A-48CF-A071-98024E1F9573}" type="presParOf" srcId="{AC2179FC-D483-4E27-AEA7-9F5A7FEE460A}" destId="{98AB5332-44C4-4883-B043-A5759223BC18}" srcOrd="5" destOrd="0" presId="urn:microsoft.com/office/officeart/2005/8/layout/chevron1"/>
    <dgm:cxn modelId="{C22138F8-7859-41E3-B876-A3CEAFCE6540}" type="presParOf" srcId="{AC2179FC-D483-4E27-AEA7-9F5A7FEE460A}" destId="{D2843B19-58A6-4CBB-821B-5FCD97DA226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1875CDD-E462-4D05-8E51-5BB28922514F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17AC3D9-9B3F-4360-932E-A90D2E48C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783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919DF5D-3936-4339-8B0B-D45B2ABD2C70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1600A8A-902E-430E-A833-453AE05FD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5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9.xml"/><Relationship Id="rId7" Type="http://schemas.openxmlformats.org/officeDocument/2006/relationships/image" Target="../media/image4.emf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15.x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 bwMode="gray"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502213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E8E94F3-9FBF-45F5-9848-3D8FC241580A}"/>
              </a:ext>
            </a:extLst>
          </p:cNvPr>
          <p:cNvSpPr/>
          <p:nvPr userDrawn="1"/>
        </p:nvSpPr>
        <p:spPr>
          <a:xfrm>
            <a:off x="0" y="5558400"/>
            <a:ext cx="12192000" cy="12996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06" y="720000"/>
            <a:ext cx="11088000" cy="2934000"/>
          </a:xfrm>
        </p:spPr>
        <p:txBody>
          <a:bodyPr anchor="b"/>
          <a:lstStyle>
            <a:lvl1pPr algn="l">
              <a:lnSpc>
                <a:spcPts val="6500"/>
              </a:lnSpc>
              <a:defRPr sz="6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205" y="3688350"/>
            <a:ext cx="11088000" cy="1617074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 marL="0" indent="0" algn="l">
              <a:buNone/>
              <a:defRPr lang="en-US" sz="4000" b="1" kern="1200" spc="-10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7206" y="6189212"/>
            <a:ext cx="11088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10 September 2018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019" b="11065"/>
          <a:stretch/>
        </p:blipFill>
        <p:spPr>
          <a:xfrm>
            <a:off x="10566637" y="319827"/>
            <a:ext cx="1400400" cy="53907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A29A920-9560-4468-9FE3-AF0D9FBE72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6" y="-1"/>
            <a:ext cx="12191224" cy="55573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177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&amp; Subheading with Footer Image" preserve="1" userDrawn="1">
  <p:cSld name="Two Content &amp; Subheading with Foo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327067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9539C22-4094-45FE-99A0-CFA512581487}"/>
              </a:ext>
            </a:extLst>
          </p:cNvPr>
          <p:cNvSpPr/>
          <p:nvPr userDrawn="1"/>
        </p:nvSpPr>
        <p:spPr>
          <a:xfrm>
            <a:off x="0" y="5303520"/>
            <a:ext cx="12192000" cy="253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7205" y="5322420"/>
            <a:ext cx="9018587" cy="216000"/>
          </a:xfrm>
        </p:spPr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34587" y="5322420"/>
            <a:ext cx="1648619" cy="216000"/>
          </a:xfrm>
        </p:spPr>
        <p:txBody>
          <a:bodyPr/>
          <a:lstStyle/>
          <a:p>
            <a:fld id="{BD2B67FD-97B9-496C-8B74-D9AB08CA6B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07207" y="946614"/>
            <a:ext cx="11174400" cy="36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kern="1200" spc="-1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06413" y="1739788"/>
            <a:ext cx="5472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08813" y="1739788"/>
            <a:ext cx="5472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11"/>
          <p:cNvSpPr>
            <a:spLocks noGrp="1"/>
          </p:cNvSpPr>
          <p:nvPr>
            <p:ph sz="quarter" idx="18"/>
          </p:nvPr>
        </p:nvSpPr>
        <p:spPr>
          <a:xfrm>
            <a:off x="6208813" y="2172962"/>
            <a:ext cx="5472000" cy="27642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19"/>
          </p:nvPr>
        </p:nvSpPr>
        <p:spPr>
          <a:xfrm>
            <a:off x="506413" y="2172962"/>
            <a:ext cx="5472000" cy="27642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6F8A8D-F06D-4254-940A-4900AE70556F}"/>
              </a:ext>
            </a:extLst>
          </p:cNvPr>
          <p:cNvSpPr>
            <a:spLocks/>
          </p:cNvSpPr>
          <p:nvPr userDrawn="1"/>
        </p:nvSpPr>
        <p:spPr>
          <a:xfrm>
            <a:off x="-1" y="5538419"/>
            <a:ext cx="12192000" cy="13195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3" name="Picture Placeholder 6">
            <a:extLst>
              <a:ext uri="{FF2B5EF4-FFF2-40B4-BE49-F238E27FC236}">
                <a16:creationId xmlns="" xmlns:a16="http://schemas.microsoft.com/office/drawing/2014/main" id="{44552720-1B07-4E51-89A6-86FF24149F8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5538420"/>
            <a:ext cx="12192000" cy="1319580"/>
          </a:xfrm>
        </p:spPr>
        <p:txBody>
          <a:bodyPr tIns="648000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4385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ED0D464-5A16-420B-9773-6DD4CDBF33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8813" y="1739788"/>
            <a:ext cx="5472000" cy="36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7939-F0DE-4E67-9B30-874F7BD143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07207" y="946614"/>
            <a:ext cx="11174400" cy="36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kern="1200" spc="-1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6"/>
          </p:nvPr>
        </p:nvSpPr>
        <p:spPr>
          <a:xfrm>
            <a:off x="506413" y="1739788"/>
            <a:ext cx="5472000" cy="450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54EE074-434E-419C-AD07-3EDE2AAF45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8813" y="5542310"/>
            <a:ext cx="5472000" cy="6974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98000" indent="-198000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198377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849502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A1EB-E2F1-4C78-8409-9B1A165B0E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07207" y="946614"/>
            <a:ext cx="11174400" cy="36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kern="1200" spc="-1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5853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E8B7-E258-497D-816D-E30805AE9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7896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33513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4295-7B9F-4E2F-B529-19C6F8776D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07207" y="946614"/>
            <a:ext cx="11174400" cy="36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kern="1200" spc="-1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3511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556670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3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E8E94F3-9FBF-45F5-9848-3D8FC24158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EF8C-DB50-49C5-8572-E50C8BA0F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95398" y="2547938"/>
            <a:ext cx="9579600" cy="1778400"/>
          </a:xfrm>
        </p:spPr>
        <p:txBody>
          <a:bodyPr/>
          <a:lstStyle>
            <a:lvl1pPr marL="0" indent="0" algn="ctr">
              <a:buNone/>
              <a:defRPr lang="en-US" sz="6600" b="1" kern="1200" spc="-182" dirty="0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ctr">
              <a:buNone/>
              <a:defRPr lang="en-US" sz="3600" b="1" kern="1200" spc="-136" dirty="0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2pPr>
            <a:lvl3pPr>
              <a:defRPr lang="en-US" sz="6600" b="1" kern="1200" spc="-182" dirty="0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3pPr>
            <a:lvl4pPr>
              <a:defRPr lang="en-US" sz="6600" b="1" kern="1200" spc="-182" dirty="0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4pPr>
            <a:lvl5pPr>
              <a:defRPr lang="en-US" sz="6600" b="1" kern="1200" spc="-182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019" b="11065"/>
          <a:stretch/>
        </p:blipFill>
        <p:spPr>
          <a:xfrm>
            <a:off x="10566637" y="319827"/>
            <a:ext cx="1400400" cy="53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6976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47BC0B-1C3D-45C3-990B-60B34D84A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33835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| Author | Additional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A7E0-18F5-4D7D-B8FC-0ECE6B21818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06413" y="946614"/>
            <a:ext cx="111744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None/>
              <a:defRPr lang="en-US" sz="2800" b="1" kern="1200" spc="-1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4"/>
          </p:nvPr>
        </p:nvSpPr>
        <p:spPr>
          <a:xfrm>
            <a:off x="506413" y="1739788"/>
            <a:ext cx="11174400" cy="454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55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| Author | Additional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A7E0-18F5-4D7D-B8FC-0ECE6B21818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06413" y="946614"/>
            <a:ext cx="111744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None/>
              <a:defRPr lang="en-US" sz="2800" b="1" kern="1200" spc="-1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4"/>
          </p:nvPr>
        </p:nvSpPr>
        <p:spPr>
          <a:xfrm>
            <a:off x="506413" y="1739788"/>
            <a:ext cx="11174400" cy="454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&amp; Subheadin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| Author | Additional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A7E0-18F5-4D7D-B8FC-0ECE6B21818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222207" y="2179990"/>
            <a:ext cx="5461200" cy="41065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506413" y="2179990"/>
            <a:ext cx="5461200" cy="41065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06413" y="1739788"/>
            <a:ext cx="5461200" cy="396000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22207" y="1739788"/>
            <a:ext cx="5461200" cy="396000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06413" y="946614"/>
            <a:ext cx="11176793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None/>
              <a:defRPr lang="en-US" sz="2800" b="1" kern="1200" spc="-1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16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130553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07" y="720000"/>
            <a:ext cx="11088000" cy="2350800"/>
          </a:xfrm>
        </p:spPr>
        <p:txBody>
          <a:bodyPr anchor="b"/>
          <a:lstStyle>
            <a:lvl1pPr>
              <a:lnSpc>
                <a:spcPts val="65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7205" y="5013294"/>
            <a:ext cx="11088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7205" y="3097533"/>
            <a:ext cx="11088000" cy="1617074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 marL="0" indent="0" algn="l">
              <a:buNone/>
              <a:defRPr lang="en-US" sz="4000" b="1" kern="1200" spc="-100" baseline="0" dirty="0">
                <a:solidFill>
                  <a:schemeClr val="bg1"/>
                </a:solidFill>
                <a:effectLst/>
                <a:latin typeface="+mj-lt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019" b="11065"/>
          <a:stretch/>
        </p:blipFill>
        <p:spPr>
          <a:xfrm>
            <a:off x="10566637" y="319827"/>
            <a:ext cx="1400400" cy="5390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5A64986-086E-4506-8BC0-4199515F6AEE}"/>
              </a:ext>
            </a:extLst>
          </p:cNvPr>
          <p:cNvSpPr>
            <a:spLocks/>
          </p:cNvSpPr>
          <p:nvPr userDrawn="1"/>
        </p:nvSpPr>
        <p:spPr>
          <a:xfrm>
            <a:off x="-1" y="5303519"/>
            <a:ext cx="12192000" cy="1554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D1118E30-C84F-4ECE-B3F0-A514C0D644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303520"/>
            <a:ext cx="12192000" cy="1554480"/>
          </a:xfrm>
        </p:spPr>
        <p:txBody>
          <a:bodyPr tIns="648000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613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Internal" preserve="1" userDrawn="1">
  <p:cSld name="Title Slide - Intern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07" y="720000"/>
            <a:ext cx="11088000" cy="2350800"/>
          </a:xfrm>
        </p:spPr>
        <p:txBody>
          <a:bodyPr anchor="b"/>
          <a:lstStyle>
            <a:lvl1pPr>
              <a:lnSpc>
                <a:spcPts val="6500"/>
              </a:lnSpc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7205" y="5013294"/>
            <a:ext cx="1108800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7205" y="3097533"/>
            <a:ext cx="11088000" cy="1617074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 marL="0" indent="0" algn="l">
              <a:buNone/>
              <a:defRPr lang="en-US" sz="4000" b="1" kern="1200" spc="-100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553" b="9938"/>
          <a:stretch/>
        </p:blipFill>
        <p:spPr>
          <a:xfrm>
            <a:off x="10567902" y="312975"/>
            <a:ext cx="1399135" cy="5618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92397B8-F9BC-43C0-88B4-BA4387BCC22D}"/>
              </a:ext>
            </a:extLst>
          </p:cNvPr>
          <p:cNvSpPr>
            <a:spLocks/>
          </p:cNvSpPr>
          <p:nvPr userDrawn="1"/>
        </p:nvSpPr>
        <p:spPr>
          <a:xfrm>
            <a:off x="-1" y="5303519"/>
            <a:ext cx="12192000" cy="1554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2" name="Picture Placeholder 6">
            <a:extLst>
              <a:ext uri="{FF2B5EF4-FFF2-40B4-BE49-F238E27FC236}">
                <a16:creationId xmlns="" xmlns:a16="http://schemas.microsoft.com/office/drawing/2014/main" id="{33E50F41-ABD8-415B-91AA-C043E8A698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303520"/>
            <a:ext cx="12192000" cy="1554480"/>
          </a:xfrm>
        </p:spPr>
        <p:txBody>
          <a:bodyPr tIns="648000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- Internal" preserve="1" userDrawn="1">
  <p:cSld name="Section Header - Intern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E8E94F3-9FBF-45F5-9848-3D8FC241580A}"/>
              </a:ext>
            </a:extLst>
          </p:cNvPr>
          <p:cNvSpPr/>
          <p:nvPr userDrawn="1"/>
        </p:nvSpPr>
        <p:spPr>
          <a:xfrm>
            <a:off x="0" y="5558400"/>
            <a:ext cx="12192000" cy="12996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06" y="720000"/>
            <a:ext cx="11088000" cy="2934000"/>
          </a:xfrm>
        </p:spPr>
        <p:txBody>
          <a:bodyPr anchor="b"/>
          <a:lstStyle>
            <a:lvl1pPr algn="l">
              <a:lnSpc>
                <a:spcPts val="6500"/>
              </a:lnSpc>
              <a:defRPr sz="6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205" y="3688350"/>
            <a:ext cx="11088000" cy="1617074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 marL="0" indent="0" algn="l">
              <a:buNone/>
              <a:defRPr lang="en-US" sz="4000" b="1" kern="1200" spc="-100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7206" y="6189212"/>
            <a:ext cx="11088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10 September 2018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553" b="9938"/>
          <a:stretch/>
        </p:blipFill>
        <p:spPr>
          <a:xfrm>
            <a:off x="10567902" y="312975"/>
            <a:ext cx="1399135" cy="5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21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DB204-008F-4891-8D4F-9530DF448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07207" y="946614"/>
            <a:ext cx="11174400" cy="36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kern="1200" spc="-1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06413" y="1739788"/>
            <a:ext cx="11174412" cy="450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2021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Footer Image" preserve="1" userDrawn="1">
  <p:cSld name="Content with Foo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448397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9539C22-4094-45FE-99A0-CFA512581487}"/>
              </a:ext>
            </a:extLst>
          </p:cNvPr>
          <p:cNvSpPr/>
          <p:nvPr userDrawn="1"/>
        </p:nvSpPr>
        <p:spPr>
          <a:xfrm>
            <a:off x="0" y="5303520"/>
            <a:ext cx="12192000" cy="253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7205" y="5322420"/>
            <a:ext cx="9018587" cy="216000"/>
          </a:xfrm>
        </p:spPr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34587" y="5322420"/>
            <a:ext cx="1648619" cy="216000"/>
          </a:xfrm>
        </p:spPr>
        <p:txBody>
          <a:bodyPr/>
          <a:lstStyle/>
          <a:p>
            <a:fld id="{F00720B9-AD52-4AA6-AB25-023E397E0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07207" y="946614"/>
            <a:ext cx="11174400" cy="36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kern="1200" spc="-1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6"/>
          </p:nvPr>
        </p:nvSpPr>
        <p:spPr>
          <a:xfrm>
            <a:off x="506413" y="1739788"/>
            <a:ext cx="11174400" cy="31974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B2D54E0-3E1E-4F70-B38D-8ED3D23EEDB9}"/>
              </a:ext>
            </a:extLst>
          </p:cNvPr>
          <p:cNvSpPr>
            <a:spLocks/>
          </p:cNvSpPr>
          <p:nvPr userDrawn="1"/>
        </p:nvSpPr>
        <p:spPr>
          <a:xfrm>
            <a:off x="-1" y="5538419"/>
            <a:ext cx="12192000" cy="13195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4" name="Picture Placeholder 6">
            <a:extLst>
              <a:ext uri="{FF2B5EF4-FFF2-40B4-BE49-F238E27FC236}">
                <a16:creationId xmlns="" xmlns:a16="http://schemas.microsoft.com/office/drawing/2014/main" id="{39602443-3D83-4C9B-8DEB-C3B2A2AF8D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5538420"/>
            <a:ext cx="12192000" cy="1319580"/>
          </a:xfrm>
        </p:spPr>
        <p:txBody>
          <a:bodyPr tIns="648000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16120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934575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6208813" y="1739788"/>
            <a:ext cx="5472000" cy="450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506413" y="1739788"/>
            <a:ext cx="5472000" cy="450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007E-2ED6-422F-BA55-B6F3BDED83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07207" y="946614"/>
            <a:ext cx="11174400" cy="36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kern="1200" spc="-1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7822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&amp; Subheading" preserve="1" userDrawn="1">
  <p:cSld name="Two Content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6472-B3E7-452D-9A50-1CD01C311A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06413" y="1739788"/>
            <a:ext cx="5472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08813" y="1739788"/>
            <a:ext cx="5472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07207" y="946614"/>
            <a:ext cx="11174400" cy="36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kern="1200" spc="-1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8"/>
          </p:nvPr>
        </p:nvSpPr>
        <p:spPr>
          <a:xfrm>
            <a:off x="6208813" y="2172962"/>
            <a:ext cx="5472000" cy="40668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9"/>
          </p:nvPr>
        </p:nvSpPr>
        <p:spPr>
          <a:xfrm>
            <a:off x="506413" y="2172962"/>
            <a:ext cx="5472000" cy="40668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948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Footer Image" preserve="1" userDrawn="1">
  <p:cSld name="Two Content with Foo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446346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9539C22-4094-45FE-99A0-CFA512581487}"/>
              </a:ext>
            </a:extLst>
          </p:cNvPr>
          <p:cNvSpPr/>
          <p:nvPr userDrawn="1"/>
        </p:nvSpPr>
        <p:spPr>
          <a:xfrm>
            <a:off x="0" y="5303520"/>
            <a:ext cx="12192000" cy="253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7205" y="5322420"/>
            <a:ext cx="9018587" cy="216000"/>
          </a:xfrm>
        </p:spPr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34587" y="5322420"/>
            <a:ext cx="1648619" cy="216000"/>
          </a:xfrm>
        </p:spPr>
        <p:txBody>
          <a:bodyPr/>
          <a:lstStyle/>
          <a:p>
            <a:fld id="{EB22493C-4454-424F-A32C-D87946842F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07207" y="946614"/>
            <a:ext cx="11174400" cy="36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None/>
              <a:defRPr lang="en-US" sz="2000" b="1" kern="1200" spc="-1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6208813" y="1739788"/>
            <a:ext cx="5472000" cy="31974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6"/>
          </p:nvPr>
        </p:nvSpPr>
        <p:spPr>
          <a:xfrm>
            <a:off x="506413" y="1739788"/>
            <a:ext cx="5472000" cy="31974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D1E51BA-E24D-4B4B-A497-99E485FACBC8}"/>
              </a:ext>
            </a:extLst>
          </p:cNvPr>
          <p:cNvSpPr>
            <a:spLocks/>
          </p:cNvSpPr>
          <p:nvPr userDrawn="1"/>
        </p:nvSpPr>
        <p:spPr>
          <a:xfrm>
            <a:off x="-1" y="5538419"/>
            <a:ext cx="12192000" cy="13195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9" name="Picture Placeholder 6">
            <a:extLst>
              <a:ext uri="{FF2B5EF4-FFF2-40B4-BE49-F238E27FC236}">
                <a16:creationId xmlns="" xmlns:a16="http://schemas.microsoft.com/office/drawing/2014/main" id="{9C5CF255-E0CB-4777-BEE9-D8859B96E8F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5538420"/>
            <a:ext cx="12192000" cy="1319580"/>
          </a:xfrm>
        </p:spPr>
        <p:txBody>
          <a:bodyPr tIns="648000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2325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3521966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" name="think-cell Slide" r:id="rId25" imgW="353" imgH="353" progId="TCLayout.ActiveDocument.1">
                  <p:embed/>
                </p:oleObj>
              </mc:Choice>
              <mc:Fallback>
                <p:oleObj name="think-cell Slide" r:id="rId2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539C22-4094-45FE-99A0-CFA512581487}"/>
              </a:ext>
            </a:extLst>
          </p:cNvPr>
          <p:cNvSpPr/>
          <p:nvPr userDrawn="1"/>
        </p:nvSpPr>
        <p:spPr>
          <a:xfrm>
            <a:off x="0" y="6604200"/>
            <a:ext cx="12192000" cy="253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206" y="506412"/>
            <a:ext cx="9792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7205" y="6623100"/>
            <a:ext cx="9018587" cy="21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34587" y="6623100"/>
            <a:ext cx="1648619" cy="21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95B6710-034A-4E23-B145-D7FF422447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07205" y="1739788"/>
            <a:ext cx="11175995" cy="4500000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553" b="9938"/>
          <a:stretch/>
        </p:blipFill>
        <p:spPr>
          <a:xfrm>
            <a:off x="10567902" y="312975"/>
            <a:ext cx="1399135" cy="561828"/>
          </a:xfrm>
          <a:prstGeom prst="rect">
            <a:avLst/>
          </a:prstGeom>
        </p:spPr>
      </p:pic>
      <p:sp>
        <p:nvSpPr>
          <p:cNvPr id="3" name="txtSource">
            <a:extLst>
              <a:ext uri="{FF2B5EF4-FFF2-40B4-BE49-F238E27FC236}">
                <a16:creationId xmlns="" xmlns:a16="http://schemas.microsoft.com/office/drawing/2014/main" id="{96CEB2EB-90E8-444A-934C-7B59C14ECE37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 bwMode="gray">
          <a:xfrm>
            <a:off x="507204" y="6085900"/>
            <a:ext cx="11175995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9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3" r:id="rId2"/>
    <p:sldLayoutId id="2147483696" r:id="rId3"/>
    <p:sldLayoutId id="2147483695" r:id="rId4"/>
    <p:sldLayoutId id="2147483662" r:id="rId5"/>
    <p:sldLayoutId id="2147483693" r:id="rId6"/>
    <p:sldLayoutId id="2147483678" r:id="rId7"/>
    <p:sldLayoutId id="2147483686" r:id="rId8"/>
    <p:sldLayoutId id="2147483691" r:id="rId9"/>
    <p:sldLayoutId id="2147483692" r:id="rId10"/>
    <p:sldLayoutId id="2147483683" r:id="rId11"/>
    <p:sldLayoutId id="2147483666" r:id="rId12"/>
    <p:sldLayoutId id="2147483667" r:id="rId13"/>
    <p:sldLayoutId id="2147483697" r:id="rId14"/>
    <p:sldLayoutId id="2147483694" r:id="rId15"/>
    <p:sldLayoutId id="2147483698" r:id="rId16"/>
    <p:sldLayoutId id="2147483699" r:id="rId17"/>
    <p:sldLayoutId id="2147483700" r:id="rId18"/>
    <p:sldLayoutId id="2147483701" r:id="rId19"/>
  </p:sldLayoutIdLst>
  <p:hf hdr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2800" b="1" kern="1200" spc="-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tabLst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4450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lang="en-US" sz="1600" b="0" kern="1200" baseline="0" dirty="0" smtClean="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631825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815975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tabLst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82663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tabLst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34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0" userDrawn="1">
          <p15:clr>
            <a:srgbClr val="F26B43"/>
          </p15:clr>
        </p15:guide>
        <p15:guide id="4" pos="7360" userDrawn="1">
          <p15:clr>
            <a:srgbClr val="F26B43"/>
          </p15:clr>
        </p15:guide>
        <p15:guide id="5" orient="horz" pos="319" userDrawn="1">
          <p15:clr>
            <a:srgbClr val="F26B43"/>
          </p15:clr>
        </p15:guide>
        <p15:guide id="6" orient="horz" pos="4001" userDrawn="1">
          <p15:clr>
            <a:srgbClr val="F26B43"/>
          </p15:clr>
        </p15:guide>
        <p15:guide id="7" orient="horz" pos="120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761" userDrawn="1">
          <p15:clr>
            <a:srgbClr val="F26B43"/>
          </p15:clr>
        </p15:guide>
        <p15:guide id="10" pos="3920" userDrawn="1">
          <p15:clr>
            <a:srgbClr val="F26B43"/>
          </p15:clr>
        </p15:guide>
        <p15:guide id="11" pos="2718" userDrawn="1">
          <p15:clr>
            <a:srgbClr val="F26B43"/>
          </p15:clr>
        </p15:guide>
        <p15:guide id="12" pos="2560" userDrawn="1">
          <p15:clr>
            <a:srgbClr val="F26B43"/>
          </p15:clr>
        </p15:guide>
        <p15:guide id="13" pos="1518" userDrawn="1">
          <p15:clr>
            <a:srgbClr val="F26B43"/>
          </p15:clr>
        </p15:guide>
        <p15:guide id="14" pos="1360" userDrawn="1">
          <p15:clr>
            <a:srgbClr val="F26B43"/>
          </p15:clr>
        </p15:guide>
        <p15:guide id="15" pos="4961" userDrawn="1">
          <p15:clr>
            <a:srgbClr val="F26B43"/>
          </p15:clr>
        </p15:guide>
        <p15:guide id="16" pos="5120" userDrawn="1">
          <p15:clr>
            <a:srgbClr val="F26B43"/>
          </p15:clr>
        </p15:guide>
        <p15:guide id="17" pos="6163" userDrawn="1">
          <p15:clr>
            <a:srgbClr val="F26B43"/>
          </p15:clr>
        </p15:guide>
        <p15:guide id="18" pos="63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wmf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2"/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019" b="11065"/>
          <a:stretch/>
        </p:blipFill>
        <p:spPr>
          <a:xfrm>
            <a:off x="10566637" y="319827"/>
            <a:ext cx="1400400" cy="539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59E4C2-AF08-4C51-81DA-6D05E5DBC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Lonza Info Session</a:t>
            </a:r>
            <a:br>
              <a:rPr lang="en-US" dirty="0" smtClean="0"/>
            </a:br>
            <a:r>
              <a:rPr lang="en-US" dirty="0" smtClean="0"/>
              <a:t>Bend, OR site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48FD10E-2D50-4D76-B07A-3FD814F00E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Fall 2018 </a:t>
            </a:r>
            <a:r>
              <a:rPr lang="en-US" dirty="0" err="1" smtClean="0"/>
              <a:t>Recrutiing</a:t>
            </a:r>
            <a:endParaRPr lang="en-US" dirty="0" smtClean="0"/>
          </a:p>
          <a:p>
            <a:r>
              <a:rPr lang="en-US" dirty="0" smtClean="0"/>
              <a:t>Kim Shepard, PhD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6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A1EB-E2F1-4C78-8409-9B1A165B0E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SCT: </a:t>
            </a:r>
            <a:r>
              <a:rPr lang="en-US" dirty="0" err="1" smtClean="0"/>
              <a:t>Swellable</a:t>
            </a:r>
            <a:r>
              <a:rPr lang="en-US" dirty="0" smtClean="0"/>
              <a:t> Core Tablet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release of SDDs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02" t="17613"/>
          <a:stretch/>
        </p:blipFill>
        <p:spPr>
          <a:xfrm>
            <a:off x="424285" y="2597546"/>
            <a:ext cx="4640150" cy="3294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72" y="1751162"/>
            <a:ext cx="6412960" cy="4370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205" y="1751162"/>
            <a:ext cx="4509293" cy="9920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Controlled release can reduce dosing frequency, or help reduce side effects in compounds with narrow therapeutic windows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A1EB-E2F1-4C78-8409-9B1A165B0E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Lipid Multiparticulates are easy to swallow, have taste-masking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 for all: Pediatric and Geriatric Formulations</a:t>
            </a:r>
            <a:endParaRPr lang="en-US" dirty="0"/>
          </a:p>
        </p:txBody>
      </p:sp>
      <p:graphicFrame>
        <p:nvGraphicFramePr>
          <p:cNvPr id="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19910"/>
              </p:ext>
            </p:extLst>
          </p:nvPr>
        </p:nvGraphicFramePr>
        <p:xfrm>
          <a:off x="886066" y="3547878"/>
          <a:ext cx="3325614" cy="2652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r:id="rId3" imgW="2194750" imgH="1752381" progId="">
                  <p:embed/>
                </p:oleObj>
              </mc:Choice>
              <mc:Fallback>
                <p:oleObj r:id="rId3" imgW="2194750" imgH="17523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066" y="3547878"/>
                        <a:ext cx="3325614" cy="2652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9347" y="1558304"/>
            <a:ext cx="4927438" cy="14837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dirty="0" smtClean="0"/>
              <a:t>Babies, the elderly, and disabled patients may benefit from oral drug administration, but cannot take pills or capsules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Lipid multiparticulates are a great alternative: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Good flow properties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Taste-masking so they can be mixed into food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Small enough that they go down smoothly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498" y="2379398"/>
            <a:ext cx="3057272" cy="39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01101" y="1649610"/>
            <a:ext cx="3330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API and excipients are combined, heated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Melt is pumped onto a rotary atomizer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Droplets cooled to form beads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Beads are collected in bag</a:t>
            </a:r>
          </a:p>
        </p:txBody>
      </p:sp>
      <p:pic>
        <p:nvPicPr>
          <p:cNvPr id="12" name="Picture 104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6012" y="3880015"/>
            <a:ext cx="3283206" cy="223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808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A1EB-E2F1-4C78-8409-9B1A165B0E7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Opportunities for students and recent grads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4234" y="1699404"/>
            <a:ext cx="10170543" cy="45547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Internships for current students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Typically 15-20 interns from around the country every summer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Available during the academic year, too.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Undergraduate and graduate students have done internships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Mostly chemical engineers and chemists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/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Full-Time opportunities for graduating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Job postings available online year-round, listings constantly change</a:t>
            </a:r>
            <a:endParaRPr lang="en-US" sz="2000" dirty="0"/>
          </a:p>
          <a:p>
            <a:r>
              <a:rPr lang="en-US" sz="2000" dirty="0" smtClean="0"/>
              <a:t>		(</a:t>
            </a:r>
            <a:r>
              <a:rPr lang="en-US" sz="2000" dirty="0"/>
              <a:t>https://</a:t>
            </a:r>
            <a:r>
              <a:rPr lang="en-US" sz="2000" dirty="0" smtClean="0"/>
              <a:t>www.lonza.com/about-lonza/careers/available-jobs.aspx)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To get in the Bend site recruiting </a:t>
            </a:r>
            <a:r>
              <a:rPr lang="en-US" sz="2000" dirty="0" smtClean="0"/>
              <a:t>cycle: </a:t>
            </a:r>
            <a:r>
              <a:rPr lang="en-US" sz="2000" dirty="0" smtClean="0">
                <a:solidFill>
                  <a:schemeClr val="tx1"/>
                </a:solidFill>
              </a:rPr>
              <a:t>Interview with me while I’m on campus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Engineer, Scientist are entry level for bachelor’s degree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Sr. Engineer, Sr. Scientist are entry level for PhD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5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for Engineers and Chemists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Footer | Author | Additional information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A7E0-18F5-4D7D-B8FC-0ECE6B21818F}" type="slidenum">
              <a:rPr lang="en-GB" smtClean="0"/>
              <a:t>13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219030" y="1937788"/>
            <a:ext cx="5461200" cy="18682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Externally focused research and development focused on process development studies to evaluate formulation and process interplay to achieve desired target product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 in collaboration with internal and client teams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633609" y="4483361"/>
            <a:ext cx="5461200" cy="18682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Technical responsibility over internal or client programs during feasibility, process development and manufacture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Requires breadth and depth of understanding for key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06413" y="1532527"/>
            <a:ext cx="5461200" cy="396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R&amp;D Chemist or Engineer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219030" y="1529696"/>
            <a:ext cx="5461200" cy="396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Product Development Chemist or Engineer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Lonza</a:t>
            </a:r>
            <a:r>
              <a:rPr lang="en-US" dirty="0" smtClean="0"/>
              <a:t> – The Place to Go, Stay and Grow</a:t>
            </a:r>
            <a:endParaRPr lang="en-US" dirty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509388" y="4181444"/>
            <a:ext cx="5461200" cy="3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lang="en-US" sz="1800" b="1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96850" indent="-1968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355600" indent="-1968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542925" indent="-1968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Project Lead (Alliance and Project Management)</a:t>
            </a:r>
            <a:endParaRPr lang="en-US" dirty="0"/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6094809" y="3359497"/>
            <a:ext cx="5461200" cy="3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lang="en-US" sz="1800" b="1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96850" indent="-1968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355600" indent="-1968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542925" indent="-1968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Process Engineer (Manufacturing) </a:t>
            </a:r>
            <a:endParaRPr lang="en-US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366191" y="1949285"/>
            <a:ext cx="5461200" cy="1868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96850" indent="-1968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355600" indent="-1968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542925" indent="-1968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Internally focused research and development to support new technology innovation and intellectual property deliverables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Primarily work in collaboration with internal project teams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Apply knowledge and capabilities in multi-disciplinary fashion to achieve global R&amp;D deliverables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6094809" y="3744496"/>
            <a:ext cx="5461200" cy="1868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96850" indent="-1968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355600" indent="-1968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542925" indent="-1968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Technical responsibility over client programs during transition into manufacturing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Leverage understanding of technologies and requirements for GMP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 Placeholder 7"/>
          <p:cNvSpPr txBox="1">
            <a:spLocks/>
          </p:cNvSpPr>
          <p:nvPr/>
        </p:nvSpPr>
        <p:spPr>
          <a:xfrm>
            <a:off x="6158709" y="4936145"/>
            <a:ext cx="5461200" cy="3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lang="en-US" sz="1800" b="1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96850" indent="-1968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355600" indent="-1968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542925" indent="-1968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Analytical Chemist	(Quality/In-process control) </a:t>
            </a:r>
            <a:endParaRPr lang="en-US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6158709" y="5321144"/>
            <a:ext cx="5461200" cy="1868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96850" indent="-1968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355600" indent="-1968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542925" indent="-1968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725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the quality and manufacture of clinical trial supplies and commercial products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71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73BD629-D93F-43A5-A2E9-150F8440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841F-62F6-4F7D-9ACA-EBB702B5616B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98F7E7-24D0-46D5-9033-F9022CEF6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Similar in R&amp;D and Project Development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8C63685-B2E2-441D-B6B3-67BF6741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tracks at Lonza Bend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10 September 2018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74270077"/>
              </p:ext>
            </p:extLst>
          </p:nvPr>
        </p:nvGraphicFramePr>
        <p:xfrm>
          <a:off x="1026699" y="305598"/>
          <a:ext cx="104318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32700" y="1139226"/>
            <a:ext cx="3088257" cy="11539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Line Manager (lead people)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 smtClean="0"/>
              <a:t>Project Lead/Project Manager (lead client projects)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Business Development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83879" y="1947630"/>
            <a:ext cx="810883" cy="45914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69615" y="1872001"/>
            <a:ext cx="1466850" cy="4211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Other tracks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989" y="3856513"/>
            <a:ext cx="1162050" cy="8683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B.S. or M.S.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989" y="5189542"/>
            <a:ext cx="1419225" cy="5429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Ph.D.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136156" y="3876368"/>
            <a:ext cx="10236694" cy="82867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500" dirty="0" err="1" smtClean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943600" y="4930670"/>
            <a:ext cx="5429250" cy="82867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500" dirty="0" err="1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500" y="4136796"/>
            <a:ext cx="1495425" cy="3905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Entry Level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8752" y="5164853"/>
            <a:ext cx="1495425" cy="3905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Entry Level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00" y="4123357"/>
            <a:ext cx="2099061" cy="3905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3+ years experience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97241" y="4123356"/>
            <a:ext cx="2099061" cy="3905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5+ years experience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56049" y="4123356"/>
            <a:ext cx="2202847" cy="3905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10+ years experience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56049" y="5149744"/>
            <a:ext cx="2099061" cy="3905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5+ years experience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48055" y="1981236"/>
            <a:ext cx="980770" cy="311934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3989" y="1605640"/>
            <a:ext cx="1466850" cy="4211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Internships!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9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507205" y="1530756"/>
            <a:ext cx="5472000" cy="4500000"/>
          </a:xfrm>
        </p:spPr>
        <p:txBody>
          <a:bodyPr/>
          <a:lstStyle/>
          <a:p>
            <a:r>
              <a:rPr lang="en-US" dirty="0" smtClean="0"/>
              <a:t>City of Bend has 85,000 residents. Surrounding area is more like 125,000. </a:t>
            </a:r>
          </a:p>
          <a:p>
            <a:r>
              <a:rPr lang="en-US" dirty="0" smtClean="0"/>
              <a:t>Home to Oregon State University Cascades Campus and Central Oregon Community College</a:t>
            </a:r>
          </a:p>
          <a:p>
            <a:r>
              <a:rPr lang="en-US" dirty="0" smtClean="0"/>
              <a:t>No sales tax! Average rent is $1200 for a 2br condo/house</a:t>
            </a:r>
          </a:p>
          <a:p>
            <a:r>
              <a:rPr lang="en-US" dirty="0" smtClean="0"/>
              <a:t>Redmond airport flies direct to Denver, Salt Lake, Seattle, San Francisco, Los Angeles, Phoenix and Portland</a:t>
            </a:r>
          </a:p>
          <a:p>
            <a:r>
              <a:rPr lang="en-US" dirty="0" smtClean="0"/>
              <a:t>Central is a tourist destination that has lots of restaurants and activities year round:</a:t>
            </a:r>
          </a:p>
          <a:p>
            <a:pPr lvl="2"/>
            <a:r>
              <a:rPr lang="en-US" dirty="0" smtClean="0"/>
              <a:t>28 Craft Breweries (yes, really)</a:t>
            </a:r>
          </a:p>
          <a:p>
            <a:pPr lvl="2"/>
            <a:r>
              <a:rPr lang="en-US" dirty="0" smtClean="0"/>
              <a:t>Over 100 restaurants</a:t>
            </a:r>
          </a:p>
          <a:p>
            <a:pPr lvl="2"/>
            <a:r>
              <a:rPr lang="en-US" dirty="0" smtClean="0"/>
              <a:t>Lots of arts and music festivals</a:t>
            </a:r>
          </a:p>
          <a:p>
            <a:r>
              <a:rPr lang="en-US" dirty="0" smtClean="0"/>
              <a:t>3hr drive or 30 min flight from Portland. 6hr to drive to Seattle or Spokane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8311E5B-4007-4B81-AA76-7C7A8F48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C64C-9E2F-42BF-A85A-4BE37570C357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130AB017-CE83-4557-9955-AA54D458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about Bend, OR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pic>
        <p:nvPicPr>
          <p:cNvPr id="24580" name="Picture 4" descr="Image result for tower theat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8080" y="923185"/>
            <a:ext cx="1775948" cy="267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Image result for downtown bend oreg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333" y="4022644"/>
            <a:ext cx="3968450" cy="223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Image result for drake park be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2903" y="1618149"/>
            <a:ext cx="3517344" cy="197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60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E58B1B6-94B5-4FFA-9EEA-44994A991E1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Winter Activities:</a:t>
            </a:r>
          </a:p>
          <a:p>
            <a:pPr>
              <a:buClr>
                <a:srgbClr val="005496"/>
              </a:buClr>
              <a:buSzPct val="90000"/>
              <a:buFont typeface="Wingdings" panose="05000000000000000000" pitchFamily="2" charset="2"/>
              <a:buChar char=""/>
            </a:pPr>
            <a:r>
              <a:rPr lang="en-US" dirty="0" smtClean="0"/>
              <a:t>We live on the edge of the Cascade Mountains, so even when there’s no snow in town, the mountains are loaded with it!</a:t>
            </a:r>
          </a:p>
          <a:p>
            <a:pPr>
              <a:buClr>
                <a:srgbClr val="005496"/>
              </a:buClr>
              <a:buSzPct val="90000"/>
              <a:buFont typeface="Wingdings" panose="05000000000000000000" pitchFamily="2" charset="2"/>
              <a:buChar char=""/>
            </a:pPr>
            <a:r>
              <a:rPr lang="en-US" dirty="0" smtClean="0"/>
              <a:t>Alpine Skiing: Mt. Bachelor is the 5</a:t>
            </a:r>
            <a:r>
              <a:rPr lang="en-US" baseline="30000" dirty="0" smtClean="0"/>
              <a:t>th</a:t>
            </a:r>
            <a:r>
              <a:rPr lang="en-US" dirty="0" smtClean="0"/>
              <a:t> largest ski resort in the USA, and is a 30-45 min drive into the mountains, depending on where you live.</a:t>
            </a:r>
          </a:p>
          <a:p>
            <a:pPr>
              <a:buClr>
                <a:srgbClr val="005496"/>
              </a:buClr>
              <a:buSzPct val="90000"/>
              <a:buFont typeface="Wingdings" panose="05000000000000000000" pitchFamily="2" charset="2"/>
              <a:buChar char=""/>
            </a:pPr>
            <a:r>
              <a:rPr lang="en-US" dirty="0" smtClean="0"/>
              <a:t>Nordic skiing and snowshoeing: Groomed and ungroomed trails out of the 7 </a:t>
            </a:r>
            <a:r>
              <a:rPr lang="en-US" dirty="0" err="1" smtClean="0"/>
              <a:t>sno</a:t>
            </a:r>
            <a:r>
              <a:rPr lang="en-US" dirty="0" smtClean="0"/>
              <a:t>-parks in town. Limitless backcountry!</a:t>
            </a:r>
          </a:p>
          <a:p>
            <a:pPr>
              <a:buClr>
                <a:srgbClr val="005496"/>
              </a:buClr>
              <a:buSzPct val="90000"/>
              <a:buFont typeface="Wingdings" panose="05000000000000000000" pitchFamily="2" charset="2"/>
              <a:buChar char=""/>
            </a:pPr>
            <a:r>
              <a:rPr lang="en-US" dirty="0" smtClean="0"/>
              <a:t>Hockey and ice skating at our covered ice rink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387FA1-9155-4F8E-83C7-6EFE0C8416D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Summer Activities:</a:t>
            </a:r>
          </a:p>
          <a:p>
            <a:pPr>
              <a:buClr>
                <a:srgbClr val="005496"/>
              </a:buClr>
              <a:buSzPct val="90000"/>
              <a:buFont typeface="Wingdings" panose="05000000000000000000" pitchFamily="2" charset="2"/>
              <a:buChar char=""/>
            </a:pPr>
            <a:r>
              <a:rPr lang="en-US" dirty="0" smtClean="0"/>
              <a:t>Our high desert climate means warm, sunny days and cool nights in the summer.</a:t>
            </a:r>
          </a:p>
          <a:p>
            <a:pPr>
              <a:buClr>
                <a:srgbClr val="005496"/>
              </a:buClr>
              <a:buSzPct val="90000"/>
              <a:buFont typeface="Wingdings" panose="05000000000000000000" pitchFamily="2" charset="2"/>
              <a:buChar char=""/>
            </a:pPr>
            <a:r>
              <a:rPr lang="en-US" dirty="0" smtClean="0"/>
              <a:t>Kayaking, canoeing and paddle boarding on the Deschutes River or in any of the dozens of alpine lakes near town</a:t>
            </a:r>
          </a:p>
          <a:p>
            <a:pPr>
              <a:buClr>
                <a:srgbClr val="005496"/>
              </a:buClr>
              <a:buSzPct val="90000"/>
              <a:buFont typeface="Wingdings" panose="05000000000000000000" pitchFamily="2" charset="2"/>
              <a:buChar char=""/>
            </a:pPr>
            <a:r>
              <a:rPr lang="en-US" dirty="0" smtClean="0"/>
              <a:t>We’re a world-class fly fishing destination</a:t>
            </a:r>
          </a:p>
          <a:p>
            <a:pPr>
              <a:buClr>
                <a:srgbClr val="005496"/>
              </a:buClr>
              <a:buSzPct val="90000"/>
              <a:buFont typeface="Wingdings" panose="05000000000000000000" pitchFamily="2" charset="2"/>
              <a:buChar char=""/>
            </a:pPr>
            <a:r>
              <a:rPr lang="en-US" dirty="0" smtClean="0"/>
              <a:t>Thousands of miles of hiking and mountain biking trails. The Pacific Crest Trail runs nearby</a:t>
            </a:r>
          </a:p>
          <a:p>
            <a:pPr>
              <a:buClr>
                <a:srgbClr val="005496"/>
              </a:buClr>
              <a:buSzPct val="90000"/>
              <a:buFont typeface="Wingdings" panose="05000000000000000000" pitchFamily="2" charset="2"/>
              <a:buChar char=""/>
            </a:pPr>
            <a:r>
              <a:rPr lang="en-US" dirty="0" smtClean="0"/>
              <a:t>Legendary rock climbing at Smith Rock State Park</a:t>
            </a:r>
          </a:p>
          <a:p>
            <a:pPr>
              <a:buClr>
                <a:srgbClr val="005496"/>
              </a:buClr>
              <a:buSzPct val="90000"/>
              <a:buFont typeface="Wingdings" panose="05000000000000000000" pitchFamily="2" charset="2"/>
              <a:buChar char=""/>
            </a:pPr>
            <a:r>
              <a:rPr lang="en-US" dirty="0" smtClean="0"/>
              <a:t>Active road and trail running scene</a:t>
            </a:r>
          </a:p>
          <a:p>
            <a:pPr>
              <a:buClr>
                <a:srgbClr val="005496"/>
              </a:buClr>
              <a:buSzPct val="90000"/>
              <a:buFont typeface="Wingdings" panose="05000000000000000000" pitchFamily="2" charset="2"/>
              <a:buChar char=""/>
            </a:pPr>
            <a:r>
              <a:rPr lang="en-US" dirty="0" smtClean="0"/>
              <a:t>Even more: Road cycling, skateboarding, bungee jumping, hang-gliding, mountaineering…</a:t>
            </a:r>
          </a:p>
          <a:p>
            <a:pPr>
              <a:buClr>
                <a:srgbClr val="005496"/>
              </a:buClr>
              <a:buSzPct val="90000"/>
              <a:buFont typeface="Wingdings" panose="05000000000000000000" pitchFamily="2" charset="2"/>
              <a:buChar char=""/>
            </a:pPr>
            <a:r>
              <a:rPr lang="en-US" dirty="0" smtClean="0"/>
              <a:t>Don’t forget photography!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5F34A0-2268-4AC0-BF7D-E88F79D8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AA8A-7F10-48FA-8C98-82A04F8EE106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4F6DC7C0-F105-4D02-881B-33191F7FFB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E1D4AFD1-DE20-4E95-AA7C-DB0F1A6E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 is the outdoor adventure capital of the West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10 September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24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73BD629-D93F-43A5-A2E9-150F8440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8970-C597-449D-9803-DB87C9485C18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98F7E7-24D0-46D5-9033-F9022CEF6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C8C63685-B2E2-441D-B6B3-67BF6741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Engineers in the Wild!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10 September 2018</a:t>
            </a:r>
            <a:endParaRPr lang="en-US" dirty="0"/>
          </a:p>
        </p:txBody>
      </p:sp>
      <p:pic>
        <p:nvPicPr>
          <p:cNvPr id="7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57932" y="1884151"/>
            <a:ext cx="7787282" cy="4033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299" y="1516101"/>
            <a:ext cx="3560707" cy="489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96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007E-2ED6-422F-BA55-B6F3BDED83A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coworkers!</a:t>
            </a:r>
            <a:endParaRPr lang="en-US" dirty="0"/>
          </a:p>
        </p:txBody>
      </p:sp>
      <p:pic>
        <p:nvPicPr>
          <p:cNvPr id="25602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36" y="1751762"/>
            <a:ext cx="5410650" cy="40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close up of some water&#10;&#10;Description generated with high confidence">
            <a:extLst>
              <a:ext uri="{FF2B5EF4-FFF2-40B4-BE49-F238E27FC236}">
                <a16:creationId xmlns="" xmlns:a16="http://schemas.microsoft.com/office/drawing/2014/main" id="{FEA788F9-C1CD-4D16-8670-E74EB7D313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10800000">
            <a:off x="5874588" y="1876746"/>
            <a:ext cx="6093124" cy="365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7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73BD629-D93F-43A5-A2E9-150F8440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29A2-E326-406B-B792-3E052612517A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C8C63685-B2E2-441D-B6B3-67BF6741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 class of Summer ‘18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10 September 2018</a:t>
            </a:r>
            <a:endParaRPr lang="en-US" dirty="0"/>
          </a:p>
        </p:txBody>
      </p:sp>
      <p:pic>
        <p:nvPicPr>
          <p:cNvPr id="7" name="Picture 6" descr="A group of people posing for a photo&#10;&#10;Description generated with very high confidence">
            <a:extLst>
              <a:ext uri="{FF2B5EF4-FFF2-40B4-BE49-F238E27FC236}">
                <a16:creationId xmlns="" xmlns:a16="http://schemas.microsoft.com/office/drawing/2014/main" id="{6ADC0C85-FC45-459A-ADAD-6A283162F8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765" y="1142026"/>
            <a:ext cx="3880431" cy="2870456"/>
          </a:xfrm>
          <a:prstGeom prst="rect">
            <a:avLst/>
          </a:prstGeom>
        </p:spPr>
      </p:pic>
      <p:pic>
        <p:nvPicPr>
          <p:cNvPr id="8" name="Picture 7" descr="A group of people sitting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8B6E34E2-3D0A-4296-AC98-C6A7A1C1E4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284716" y="3431336"/>
            <a:ext cx="5730068" cy="3067161"/>
          </a:xfrm>
          <a:prstGeom prst="rect">
            <a:avLst/>
          </a:prstGeom>
        </p:spPr>
      </p:pic>
      <p:pic>
        <p:nvPicPr>
          <p:cNvPr id="9" name="Content Placeholder 4" descr="Water next to a tree&#10;&#10;Description generated with high confidence">
            <a:extLst>
              <a:ext uri="{FF2B5EF4-FFF2-40B4-BE49-F238E27FC236}">
                <a16:creationId xmlns="" xmlns:a16="http://schemas.microsoft.com/office/drawing/2014/main" id="{0FCDE535-F8DD-40EA-9806-91B83CA97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7316" y="3610463"/>
            <a:ext cx="3076783" cy="2823886"/>
          </a:xfrm>
          <a:prstGeom prst="rect">
            <a:avLst/>
          </a:prstGeom>
        </p:spPr>
      </p:pic>
      <p:pic>
        <p:nvPicPr>
          <p:cNvPr id="10" name="Picture 9" descr="A person throwing a frisbee&#10;&#10;Description generated with high confidence">
            <a:extLst>
              <a:ext uri="{FF2B5EF4-FFF2-40B4-BE49-F238E27FC236}">
                <a16:creationId xmlns="" xmlns:a16="http://schemas.microsoft.com/office/drawing/2014/main" id="{3FA039E2-1E02-45F1-B062-F38C5D3A1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1345" y="514509"/>
            <a:ext cx="5001186" cy="2792224"/>
          </a:xfrm>
          <a:prstGeom prst="rect">
            <a:avLst/>
          </a:prstGeom>
        </p:spPr>
      </p:pic>
      <p:pic>
        <p:nvPicPr>
          <p:cNvPr id="11" name="Picture 10" descr="A group of people on a field&#10;&#10;Description generated with very high confidence">
            <a:extLst>
              <a:ext uri="{FF2B5EF4-FFF2-40B4-BE49-F238E27FC236}">
                <a16:creationId xmlns="" xmlns:a16="http://schemas.microsoft.com/office/drawing/2014/main" id="{58F040B7-E1C1-4BA9-99AA-048D2E4884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7651" y="3549030"/>
            <a:ext cx="3301900" cy="24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9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A1EB-E2F1-4C78-8409-9B1A165B0E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Kim Shepard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Introduction, my path to Lonza Bend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4068" y="1595887"/>
            <a:ext cx="7211683" cy="25447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Born and raised in NJ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Stevens class of 2010: B.E. and M.E. in Chemical Engineering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Research in Prof </a:t>
            </a:r>
            <a:r>
              <a:rPr lang="en-US" sz="1800" dirty="0" err="1" smtClean="0">
                <a:solidFill>
                  <a:schemeClr val="tx1"/>
                </a:solidFill>
              </a:rPr>
              <a:t>Kalyon’s</a:t>
            </a:r>
            <a:r>
              <a:rPr lang="en-US" sz="1800" dirty="0" smtClean="0">
                <a:solidFill>
                  <a:schemeClr val="tx1"/>
                </a:solidFill>
              </a:rPr>
              <a:t> lab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Princeton class of 2015: PhD in Chemical Engineering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Adviser by Prof. Rodney Priestley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Moved to Bend in 2015 to start my first job with Lonza (then Bend Research)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7650" name="Picture 2" descr="Image result for stevens du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698" y="1801144"/>
            <a:ext cx="3170867" cy="34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Image result for princeton tige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9342" y="3537020"/>
            <a:ext cx="3743864" cy="280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49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6D9896F-DFC3-4910-B4C1-796502F6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9033-3883-41AD-A1DD-DA164BBA33A6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FB1A88-B540-4355-A30A-33E81D588B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</a:p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1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Footer | Author | Additional information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A7E0-18F5-4D7D-B8FC-0ECE6B21818F}" type="slidenum">
              <a:rPr lang="en-GB" smtClean="0"/>
              <a:t>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Live and work where others vacation!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We are an industry leading CDMO that provides drug delivery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Founded in 1975 as Bend Research, acquired in 2014 by </a:t>
            </a:r>
            <a:r>
              <a:rPr lang="en-US" sz="1800" dirty="0" err="1" smtClean="0"/>
              <a:t>Capsugel</a:t>
            </a:r>
            <a:r>
              <a:rPr lang="en-US" sz="1800" dirty="0" smtClean="0"/>
              <a:t>, then acquired in 2017 by Lonza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Almost 400 employees across 7 state of the art facilities in Bend develop customized solutions to customers’ most challenging drug delivery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Part of ~14,000 employee global </a:t>
            </a:r>
            <a:r>
              <a:rPr lang="en-US" sz="1800" dirty="0" err="1" smtClean="0"/>
              <a:t>Lonza</a:t>
            </a:r>
            <a:r>
              <a:rPr lang="en-US" sz="1800" dirty="0" smtClean="0"/>
              <a:t> network taking drugs from discovery through commercialization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Reputation of scientific and engineering excellence with highly motivated and empowered employees</a:t>
            </a:r>
          </a:p>
          <a:p>
            <a:endParaRPr lang="en-US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Lonza Bend? (Formerly Bend Research)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693" y="4335184"/>
            <a:ext cx="8756139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8311E5B-4007-4B81-AA76-7C7A8F48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52BA-BF05-4378-A5FD-ECAC0481218A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0C632F-FB80-420E-A4BC-EF71ACD24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130AB017-CE83-4557-9955-AA54D458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that, exactly?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205" y="1923691"/>
            <a:ext cx="5881118" cy="3763249"/>
          </a:xfrm>
          <a:prstGeom prst="rect">
            <a:avLst/>
          </a:prstGeom>
        </p:spPr>
      </p:pic>
      <p:pic>
        <p:nvPicPr>
          <p:cNvPr id="24578" name="Picture 2" descr="Image result for mt bache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276" y="3805315"/>
            <a:ext cx="3640745" cy="23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Image result for bend, o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8174" y="3805315"/>
            <a:ext cx="3495493" cy="23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Image result for bend, 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563" y="1323441"/>
            <a:ext cx="3459192" cy="229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6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Footer | Author | Additional information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A7E0-18F5-4D7D-B8FC-0ECE6B21818F}" type="slidenum">
              <a:rPr lang="en-GB" smtClean="0"/>
              <a:t>5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Bend Research → </a:t>
            </a:r>
            <a:r>
              <a:rPr lang="en-US" dirty="0" err="1" smtClean="0"/>
              <a:t>Lonza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Why is there a pharmaceutical company in Bend, OR?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10" y="1347019"/>
            <a:ext cx="11989745" cy="51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2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73BD629-D93F-43A5-A2E9-150F8440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90E1-0E3A-4F64-A898-01EF34558884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98F7E7-24D0-46D5-9033-F9022CEF6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C8C63685-B2E2-441D-B6B3-67BF6741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make a difference in patients’ lives!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10 September 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360" y="1240450"/>
            <a:ext cx="6939247" cy="52473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205" y="1741357"/>
            <a:ext cx="4099301" cy="45202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Therapeutic areas we’ve worked in: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Cancer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HIV/AIDS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Progeria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Duchenne's Muscular Dystrophy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Hepatitis 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Rheumatoid Arthritis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Multiple Sclerosis</a:t>
            </a: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Radiation protectant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Neonatal formulations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Many drugs with “Orphan” designation</a:t>
            </a:r>
          </a:p>
        </p:txBody>
      </p:sp>
    </p:spTree>
    <p:extLst>
      <p:ext uri="{BB962C8B-B14F-4D97-AF65-F5344CB8AC3E}">
        <p14:creationId xmlns:p14="http://schemas.microsoft.com/office/powerpoint/2010/main" val="390299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73BD629-D93F-43A5-A2E9-150F8440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331-BC81-4D24-A224-E078AFA7179C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98F7E7-24D0-46D5-9033-F9022CEF6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We provide pharmaceutical research, development and manufacturing services to clients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C8C63685-B2E2-441D-B6B3-67BF6741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site’s business model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10 September 2018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314450" y="1557735"/>
            <a:ext cx="8720137" cy="2610044"/>
            <a:chOff x="1661381" y="3334777"/>
            <a:chExt cx="8720137" cy="2610044"/>
          </a:xfrm>
        </p:grpSpPr>
        <p:sp>
          <p:nvSpPr>
            <p:cNvPr id="7" name="TextBox 6"/>
            <p:cNvSpPr txBox="1"/>
            <p:nvPr/>
          </p:nvSpPr>
          <p:spPr>
            <a:xfrm>
              <a:off x="1661381" y="3334777"/>
              <a:ext cx="8720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800" i="1" dirty="0">
                  <a:solidFill>
                    <a:schemeClr val="tx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 ------------------------------ Develop -------------------------------- Manufacture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41976" y="3735020"/>
              <a:ext cx="1874301" cy="749720"/>
              <a:chOff x="2105" y="416991"/>
              <a:chExt cx="1874301" cy="749720"/>
            </a:xfrm>
          </p:grpSpPr>
          <p:sp>
            <p:nvSpPr>
              <p:cNvPr id="9" name="Chevron 8"/>
              <p:cNvSpPr/>
              <p:nvPr/>
            </p:nvSpPr>
            <p:spPr>
              <a:xfrm>
                <a:off x="2105" y="416991"/>
                <a:ext cx="1874301" cy="749720"/>
              </a:xfrm>
              <a:prstGeom prst="chevron">
                <a:avLst/>
              </a:prstGeom>
              <a:solidFill>
                <a:srgbClr val="83B86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Chevron 4"/>
              <p:cNvSpPr/>
              <p:nvPr/>
            </p:nvSpPr>
            <p:spPr>
              <a:xfrm>
                <a:off x="376965" y="416991"/>
                <a:ext cx="1124581" cy="7497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005" tIns="13335" rIns="13335" bIns="13335" numCol="1" spcCol="1270" anchor="ctr" anchorCtr="0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dirty="0"/>
                  <a:t>Technology Development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428848" y="3735020"/>
              <a:ext cx="1874301" cy="749720"/>
              <a:chOff x="1688977" y="416991"/>
              <a:chExt cx="1874301" cy="749720"/>
            </a:xfrm>
          </p:grpSpPr>
          <p:sp>
            <p:nvSpPr>
              <p:cNvPr id="12" name="Chevron 11"/>
              <p:cNvSpPr/>
              <p:nvPr/>
            </p:nvSpPr>
            <p:spPr>
              <a:xfrm>
                <a:off x="1688977" y="416991"/>
                <a:ext cx="1874301" cy="749720"/>
              </a:xfrm>
              <a:prstGeom prst="chevron">
                <a:avLst/>
              </a:prstGeom>
              <a:solidFill>
                <a:srgbClr val="679F4B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shade val="80000"/>
                  <a:hueOff val="-180476"/>
                  <a:satOff val="-7162"/>
                  <a:lumOff val="859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Chevron 6"/>
              <p:cNvSpPr/>
              <p:nvPr/>
            </p:nvSpPr>
            <p:spPr>
              <a:xfrm>
                <a:off x="2063837" y="416991"/>
                <a:ext cx="1124581" cy="7497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005" tIns="13335" rIns="13335" bIns="13335" numCol="1" spcCol="1270" anchor="ctr" anchorCtr="0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dirty="0"/>
                  <a:t>Reduction to Practice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115719" y="3735020"/>
              <a:ext cx="1874301" cy="749720"/>
              <a:chOff x="3375848" y="416991"/>
              <a:chExt cx="1874301" cy="749720"/>
            </a:xfrm>
          </p:grpSpPr>
          <p:sp>
            <p:nvSpPr>
              <p:cNvPr id="15" name="Chevron 14"/>
              <p:cNvSpPr/>
              <p:nvPr/>
            </p:nvSpPr>
            <p:spPr>
              <a:xfrm>
                <a:off x="3375848" y="416991"/>
                <a:ext cx="1874301" cy="749720"/>
              </a:xfrm>
              <a:prstGeom prst="chevron">
                <a:avLst/>
              </a:prstGeom>
              <a:solidFill>
                <a:srgbClr val="5C904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shade val="80000"/>
                  <a:hueOff val="-360951"/>
                  <a:satOff val="-14324"/>
                  <a:lumOff val="1719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Chevron 8"/>
              <p:cNvSpPr/>
              <p:nvPr/>
            </p:nvSpPr>
            <p:spPr>
              <a:xfrm>
                <a:off x="3750708" y="416991"/>
                <a:ext cx="1124581" cy="7497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005" tIns="13335" rIns="13335" bIns="13335" numCol="1" spcCol="1270" anchor="ctr" anchorCtr="0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dirty="0"/>
                  <a:t>Application to Projects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802590" y="3735020"/>
              <a:ext cx="1874301" cy="749720"/>
              <a:chOff x="5062719" y="416991"/>
              <a:chExt cx="1874301" cy="749720"/>
            </a:xfrm>
          </p:grpSpPr>
          <p:sp>
            <p:nvSpPr>
              <p:cNvPr id="18" name="Chevron 17"/>
              <p:cNvSpPr/>
              <p:nvPr/>
            </p:nvSpPr>
            <p:spPr>
              <a:xfrm>
                <a:off x="5062719" y="416991"/>
                <a:ext cx="1874301" cy="749720"/>
              </a:xfrm>
              <a:prstGeom prst="chevron">
                <a:avLst/>
              </a:prstGeom>
              <a:solidFill>
                <a:srgbClr val="476F3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shade val="80000"/>
                  <a:hueOff val="-541427"/>
                  <a:satOff val="-21486"/>
                  <a:lumOff val="2578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Chevron 10"/>
              <p:cNvSpPr/>
              <p:nvPr/>
            </p:nvSpPr>
            <p:spPr>
              <a:xfrm>
                <a:off x="5437579" y="416991"/>
                <a:ext cx="1124581" cy="7497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005" tIns="13335" rIns="13335" bIns="13335" numCol="1" spcCol="1270" anchor="ctr" anchorCtr="0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dirty="0"/>
                  <a:t>Commercialization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489461" y="3735020"/>
              <a:ext cx="1874301" cy="749720"/>
              <a:chOff x="6749590" y="416991"/>
              <a:chExt cx="1874301" cy="749720"/>
            </a:xfrm>
          </p:grpSpPr>
          <p:sp>
            <p:nvSpPr>
              <p:cNvPr id="21" name="Chevron 20"/>
              <p:cNvSpPr/>
              <p:nvPr/>
            </p:nvSpPr>
            <p:spPr>
              <a:xfrm>
                <a:off x="6749590" y="416991"/>
                <a:ext cx="1874301" cy="749720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shade val="80000"/>
                  <a:hueOff val="-721903"/>
                  <a:satOff val="-28648"/>
                  <a:lumOff val="3438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Chevron 12"/>
              <p:cNvSpPr/>
              <p:nvPr/>
            </p:nvSpPr>
            <p:spPr>
              <a:xfrm>
                <a:off x="7124450" y="416991"/>
                <a:ext cx="1124581" cy="7497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005" tIns="13335" rIns="13335" bIns="13335" numCol="1" spcCol="1270" anchor="ctr" anchorCtr="0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dirty="0"/>
                  <a:t>Product Supply</a:t>
                </a:r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1800907" y="4636289"/>
              <a:ext cx="2281759" cy="273185"/>
            </a:xfrm>
            <a:prstGeom prst="roundRect">
              <a:avLst/>
            </a:prstGeom>
            <a:solidFill>
              <a:srgbClr val="0083BE">
                <a:lumMod val="75000"/>
              </a:srgbClr>
            </a:solidFill>
            <a:ln w="25400" cap="flat" cmpd="sng" algn="ctr">
              <a:solidFill>
                <a:srgbClr val="0083B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/>
                </a:rPr>
                <a:t>R&amp;D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85382" y="4984105"/>
              <a:ext cx="4019910" cy="273185"/>
            </a:xfrm>
            <a:prstGeom prst="roundRect">
              <a:avLst/>
            </a:prstGeom>
            <a:solidFill>
              <a:srgbClr val="0083BE">
                <a:lumMod val="75000"/>
              </a:srgbClr>
            </a:solidFill>
            <a:ln w="25400" cap="flat" cmpd="sng" algn="ctr">
              <a:solidFill>
                <a:srgbClr val="0083B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/>
                </a:rPr>
                <a:t>Product Development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178345" y="5326588"/>
              <a:ext cx="4141124" cy="273185"/>
            </a:xfrm>
            <a:prstGeom prst="roundRect">
              <a:avLst/>
            </a:prstGeom>
            <a:solidFill>
              <a:srgbClr val="0083BE">
                <a:lumMod val="75000"/>
              </a:srgbClr>
            </a:solidFill>
            <a:ln w="25400" cap="flat" cmpd="sng" algn="ctr">
              <a:solidFill>
                <a:srgbClr val="0083B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/>
                </a:rPr>
                <a:t>Manufacturing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997832" y="5671636"/>
              <a:ext cx="7341522" cy="273185"/>
            </a:xfrm>
            <a:prstGeom prst="roundRect">
              <a:avLst/>
            </a:prstGeom>
            <a:solidFill>
              <a:srgbClr val="0083BE">
                <a:lumMod val="75000"/>
              </a:srgbClr>
            </a:solidFill>
            <a:ln w="25400" cap="flat" cmpd="sng" algn="ctr">
              <a:solidFill>
                <a:srgbClr val="0083BE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/>
                </a:rPr>
                <a:t>Alliance and Project Management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07205" y="4502989"/>
            <a:ext cx="4168312" cy="18633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Hundreds of clients worldwide, from 2-person startups to top 10 pharmaceutical companies.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/>
              <a:t>Clients bring us their hardest problems to solve: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Bioavailability enhancement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Modified release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Pediatric formulation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Inhalation products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43088" y="4502989"/>
            <a:ext cx="4545371" cy="18633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We cover all phases of pharmaceutical development after discovery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 smtClean="0"/>
              <a:t>Formulation manufacturing from 100mg to metric tons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Pre-clinical through commercial supplies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96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A1EB-E2F1-4C78-8409-9B1A165B0E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Why do we need bioavailability enhancement?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Medicines Work: Bioavailability enhancement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53" y="3053751"/>
            <a:ext cx="3661577" cy="34755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205" y="1642398"/>
            <a:ext cx="4470237" cy="7073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Oral drugs are the most popular dosage form: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Convenient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Painless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Inexpensive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907" y="1491154"/>
            <a:ext cx="3041359" cy="299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50518" y="1752241"/>
            <a:ext cx="3528862" cy="2603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To do its job, drugs must reach “sites of action” m</a:t>
            </a:r>
            <a:r>
              <a:rPr lang="en-US" sz="1800" dirty="0" smtClean="0"/>
              <a:t>any of which are hydrophobic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 Up to 70% of new drug candidates are very poorly soluble in water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" name="Picture 4" descr="Itraconazole2DACS.sv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5454" y="4586647"/>
            <a:ext cx="3073517" cy="198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41376" y="4752896"/>
            <a:ext cx="3115659" cy="146819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1" dirty="0" smtClean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High T</a:t>
            </a:r>
            <a:r>
              <a:rPr lang="en-US" sz="1400" b="1" baseline="-25000" dirty="0" smtClean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m</a:t>
            </a:r>
            <a:r>
              <a:rPr lang="en-US" sz="1400" b="1" dirty="0" smtClean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 (167°C)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1" dirty="0" smtClean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High MW (700 g/mol)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1" dirty="0" smtClean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Lipophilic (</a:t>
            </a:r>
            <a:r>
              <a:rPr lang="en-US" sz="1400" b="1" dirty="0" err="1" smtClean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logP</a:t>
            </a:r>
            <a:r>
              <a:rPr lang="en-US" sz="1400" b="1" dirty="0" smtClean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 7)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1" dirty="0" smtClean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Octanol/water = 10</a:t>
            </a:r>
            <a:r>
              <a:rPr lang="en-US" sz="1400" b="1" baseline="30000" dirty="0" smtClean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7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1" dirty="0" smtClean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Low Solubility (</a:t>
            </a:r>
            <a:r>
              <a:rPr lang="en-US" sz="1400" b="1" dirty="0" err="1" smtClean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ng</a:t>
            </a:r>
            <a:r>
              <a:rPr lang="en-US" sz="1400" b="1" dirty="0" smtClean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/mL)</a:t>
            </a:r>
            <a:endParaRPr lang="en-US" sz="1400" b="1" baseline="30000" dirty="0" smtClean="0">
              <a:solidFill>
                <a:srgbClr val="EEECE1">
                  <a:lumMod val="2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0518" y="4481252"/>
            <a:ext cx="3463387" cy="81438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Itraconazole (</a:t>
            </a:r>
            <a:r>
              <a:rPr lang="en-US" sz="2000" b="1" dirty="0" err="1" smtClean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Sporanox</a:t>
            </a:r>
            <a:r>
              <a:rPr lang="en-US" sz="2000" b="1" dirty="0" smtClean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anitfungal</a:t>
            </a:r>
            <a:r>
              <a:rPr lang="en-US" sz="1600" dirty="0" smtClean="0">
                <a:solidFill>
                  <a:srgbClr val="EEECE1">
                    <a:lumMod val="25000"/>
                  </a:srgbClr>
                </a:solidFill>
                <a:latin typeface="Calibri"/>
                <a:ea typeface="+mn-ea"/>
                <a:cs typeface="+mn-cs"/>
              </a:rPr>
              <a:t> agent</a:t>
            </a:r>
          </a:p>
        </p:txBody>
      </p:sp>
    </p:spTree>
    <p:extLst>
      <p:ext uri="{BB962C8B-B14F-4D97-AF65-F5344CB8AC3E}">
        <p14:creationId xmlns:p14="http://schemas.microsoft.com/office/powerpoint/2010/main" val="166552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 September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A1EB-E2F1-4C78-8409-9B1A165B0E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Medicines Work: Bioavailability enhancement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476969" y="2994243"/>
            <a:ext cx="4217211" cy="2884364"/>
            <a:chOff x="409755" y="1585823"/>
            <a:chExt cx="4217211" cy="2884364"/>
          </a:xfrm>
        </p:grpSpPr>
        <p:sp>
          <p:nvSpPr>
            <p:cNvPr id="50" name="Freeform 49"/>
            <p:cNvSpPr/>
            <p:nvPr/>
          </p:nvSpPr>
          <p:spPr>
            <a:xfrm>
              <a:off x="1049713" y="2084416"/>
              <a:ext cx="1724025" cy="1412041"/>
            </a:xfrm>
            <a:custGeom>
              <a:avLst/>
              <a:gdLst>
                <a:gd name="connsiteX0" fmla="*/ 0 w 1724025"/>
                <a:gd name="connsiteY0" fmla="*/ 1390650 h 1412041"/>
                <a:gd name="connsiteX1" fmla="*/ 323850 w 1724025"/>
                <a:gd name="connsiteY1" fmla="*/ 1400175 h 1412041"/>
                <a:gd name="connsiteX2" fmla="*/ 695325 w 1724025"/>
                <a:gd name="connsiteY2" fmla="*/ 1247775 h 1412041"/>
                <a:gd name="connsiteX3" fmla="*/ 1419225 w 1724025"/>
                <a:gd name="connsiteY3" fmla="*/ 504825 h 1412041"/>
                <a:gd name="connsiteX4" fmla="*/ 1724025 w 1724025"/>
                <a:gd name="connsiteY4" fmla="*/ 0 h 14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4025" h="1412041">
                  <a:moveTo>
                    <a:pt x="0" y="1390650"/>
                  </a:moveTo>
                  <a:cubicBezTo>
                    <a:pt x="103981" y="1407318"/>
                    <a:pt x="207963" y="1423987"/>
                    <a:pt x="323850" y="1400175"/>
                  </a:cubicBezTo>
                  <a:cubicBezTo>
                    <a:pt x="439737" y="1376363"/>
                    <a:pt x="512763" y="1397000"/>
                    <a:pt x="695325" y="1247775"/>
                  </a:cubicBezTo>
                  <a:cubicBezTo>
                    <a:pt x="877887" y="1098550"/>
                    <a:pt x="1247775" y="712787"/>
                    <a:pt x="1419225" y="504825"/>
                  </a:cubicBezTo>
                  <a:cubicBezTo>
                    <a:pt x="1590675" y="296862"/>
                    <a:pt x="1657350" y="148431"/>
                    <a:pt x="1724025" y="0"/>
                  </a:cubicBezTo>
                </a:path>
              </a:pathLst>
            </a:custGeom>
            <a:noFill/>
            <a:ln w="76200" cap="flat" cmpd="sng" algn="ctr">
              <a:solidFill>
                <a:srgbClr val="FFFFFF">
                  <a:lumMod val="9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9755" y="1585823"/>
              <a:ext cx="3759964" cy="2884364"/>
            </a:xfrm>
            <a:prstGeom prst="rect">
              <a:avLst/>
            </a:prstGeom>
            <a:noFill/>
            <a:ln w="28575" cap="flat" cmpd="sng" algn="ctr">
              <a:solidFill>
                <a:srgbClr val="E0520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892543" y="1767801"/>
              <a:ext cx="0" cy="2121070"/>
            </a:xfrm>
            <a:prstGeom prst="straightConnector1">
              <a:avLst/>
            </a:prstGeom>
            <a:noFill/>
            <a:ln w="38100" cap="flat" cmpd="sng" algn="ctr">
              <a:solidFill>
                <a:srgbClr val="6C6F7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53" name="Straight Arrow Connector 52"/>
            <p:cNvCxnSpPr/>
            <p:nvPr/>
          </p:nvCxnSpPr>
          <p:spPr>
            <a:xfrm>
              <a:off x="867399" y="3888871"/>
              <a:ext cx="3100395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6C6F7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4" name="TextBox 53"/>
            <p:cNvSpPr txBox="1"/>
            <p:nvPr/>
          </p:nvSpPr>
          <p:spPr>
            <a:xfrm rot="16200000">
              <a:off x="111247" y="2659058"/>
              <a:ext cx="10440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6C6F70"/>
                  </a:solidFill>
                  <a:latin typeface="Arial" charset="0"/>
                  <a:ea typeface="ＭＳ Ｐゴシック" charset="-128"/>
                </a:rPr>
                <a:t>Solubility</a:t>
              </a:r>
              <a:endParaRPr lang="en-US" sz="1600" dirty="0">
                <a:solidFill>
                  <a:srgbClr val="6C6F7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63425" y="4020030"/>
              <a:ext cx="13351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6C6F70"/>
                  </a:solidFill>
                  <a:latin typeface="Arial" charset="0"/>
                  <a:ea typeface="ＭＳ Ｐゴシック" charset="-128"/>
                </a:rPr>
                <a:t>Free Energy</a:t>
              </a:r>
              <a:endParaRPr lang="en-US" sz="1600" dirty="0">
                <a:solidFill>
                  <a:srgbClr val="6C6F7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930645" y="3300160"/>
              <a:ext cx="310898" cy="299794"/>
              <a:chOff x="661985" y="1638011"/>
              <a:chExt cx="533400" cy="514349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742948" y="1638011"/>
                <a:ext cx="180975" cy="180975"/>
              </a:xfrm>
              <a:prstGeom prst="ellipse">
                <a:avLst/>
              </a:prstGeom>
              <a:gradFill rotWithShape="1">
                <a:gsLst>
                  <a:gs pos="0">
                    <a:srgbClr val="E05206">
                      <a:tint val="100000"/>
                      <a:shade val="100000"/>
                      <a:satMod val="130000"/>
                    </a:srgbClr>
                  </a:gs>
                  <a:gs pos="100000">
                    <a:srgbClr val="E0520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E0520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923923" y="1638011"/>
                <a:ext cx="180975" cy="180975"/>
              </a:xfrm>
              <a:prstGeom prst="ellipse">
                <a:avLst/>
              </a:prstGeom>
              <a:gradFill rotWithShape="1">
                <a:gsLst>
                  <a:gs pos="0">
                    <a:srgbClr val="E05206">
                      <a:tint val="100000"/>
                      <a:shade val="100000"/>
                      <a:satMod val="130000"/>
                    </a:srgbClr>
                  </a:gs>
                  <a:gs pos="100000">
                    <a:srgbClr val="E0520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E0520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661985" y="1809461"/>
                <a:ext cx="180975" cy="180975"/>
              </a:xfrm>
              <a:prstGeom prst="ellipse">
                <a:avLst/>
              </a:prstGeom>
              <a:gradFill rotWithShape="1">
                <a:gsLst>
                  <a:gs pos="0">
                    <a:srgbClr val="E05206">
                      <a:tint val="100000"/>
                      <a:shade val="100000"/>
                      <a:satMod val="130000"/>
                    </a:srgbClr>
                  </a:gs>
                  <a:gs pos="100000">
                    <a:srgbClr val="E0520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E0520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833435" y="1809461"/>
                <a:ext cx="180975" cy="180975"/>
              </a:xfrm>
              <a:prstGeom prst="ellipse">
                <a:avLst/>
              </a:prstGeom>
              <a:gradFill rotWithShape="1">
                <a:gsLst>
                  <a:gs pos="0">
                    <a:srgbClr val="E05206">
                      <a:tint val="100000"/>
                      <a:shade val="100000"/>
                      <a:satMod val="130000"/>
                    </a:srgbClr>
                  </a:gs>
                  <a:gs pos="100000">
                    <a:srgbClr val="E0520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E0520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014410" y="1809461"/>
                <a:ext cx="180975" cy="180975"/>
              </a:xfrm>
              <a:prstGeom prst="ellipse">
                <a:avLst/>
              </a:prstGeom>
              <a:gradFill rotWithShape="1">
                <a:gsLst>
                  <a:gs pos="0">
                    <a:srgbClr val="E05206">
                      <a:tint val="100000"/>
                      <a:shade val="100000"/>
                      <a:satMod val="130000"/>
                    </a:srgbClr>
                  </a:gs>
                  <a:gs pos="100000">
                    <a:srgbClr val="E0520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E0520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42948" y="1971385"/>
                <a:ext cx="180975" cy="180975"/>
              </a:xfrm>
              <a:prstGeom prst="ellipse">
                <a:avLst/>
              </a:prstGeom>
              <a:gradFill rotWithShape="1">
                <a:gsLst>
                  <a:gs pos="0">
                    <a:srgbClr val="E05206">
                      <a:tint val="100000"/>
                      <a:shade val="100000"/>
                      <a:satMod val="130000"/>
                    </a:srgbClr>
                  </a:gs>
                  <a:gs pos="100000">
                    <a:srgbClr val="E0520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E0520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923923" y="1971385"/>
                <a:ext cx="180975" cy="180975"/>
              </a:xfrm>
              <a:prstGeom prst="ellipse">
                <a:avLst/>
              </a:prstGeom>
              <a:gradFill rotWithShape="1">
                <a:gsLst>
                  <a:gs pos="0">
                    <a:srgbClr val="E05206">
                      <a:tint val="100000"/>
                      <a:shade val="100000"/>
                      <a:satMod val="130000"/>
                    </a:srgbClr>
                  </a:gs>
                  <a:gs pos="100000">
                    <a:srgbClr val="E0520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E0520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892543" y="3620537"/>
              <a:ext cx="15384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E05206"/>
                  </a:solidFill>
                  <a:latin typeface="Arial" charset="0"/>
                  <a:ea typeface="ＭＳ Ｐゴシック" charset="-128"/>
                </a:rPr>
                <a:t>Low Energy Polymorph</a:t>
              </a:r>
              <a:endParaRPr lang="en-US" sz="1000" dirty="0">
                <a:solidFill>
                  <a:srgbClr val="E05206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683485" y="3064473"/>
              <a:ext cx="105483" cy="105483"/>
            </a:xfrm>
            <a:prstGeom prst="ellipse">
              <a:avLst/>
            </a:prstGeom>
            <a:gradFill rotWithShape="1">
              <a:gsLst>
                <a:gs pos="0">
                  <a:srgbClr val="E05206">
                    <a:tint val="100000"/>
                    <a:shade val="100000"/>
                    <a:satMod val="130000"/>
                  </a:srgbClr>
                </a:gs>
                <a:gs pos="100000">
                  <a:srgbClr val="E0520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0520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793731" y="3064473"/>
              <a:ext cx="105483" cy="105483"/>
            </a:xfrm>
            <a:prstGeom prst="ellipse">
              <a:avLst/>
            </a:prstGeom>
            <a:gradFill rotWithShape="1">
              <a:gsLst>
                <a:gs pos="0">
                  <a:srgbClr val="E05206">
                    <a:tint val="100000"/>
                    <a:shade val="100000"/>
                    <a:satMod val="130000"/>
                  </a:srgbClr>
                </a:gs>
                <a:gs pos="100000">
                  <a:srgbClr val="E0520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0520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683925" y="3173931"/>
              <a:ext cx="105483" cy="105483"/>
            </a:xfrm>
            <a:prstGeom prst="ellipse">
              <a:avLst/>
            </a:prstGeom>
            <a:gradFill rotWithShape="1">
              <a:gsLst>
                <a:gs pos="0">
                  <a:srgbClr val="E05206">
                    <a:tint val="100000"/>
                    <a:shade val="100000"/>
                    <a:satMod val="130000"/>
                  </a:srgbClr>
                </a:gs>
                <a:gs pos="100000">
                  <a:srgbClr val="E0520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0520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793383" y="3173931"/>
              <a:ext cx="105483" cy="105483"/>
            </a:xfrm>
            <a:prstGeom prst="ellipse">
              <a:avLst/>
            </a:prstGeom>
            <a:gradFill rotWithShape="1">
              <a:gsLst>
                <a:gs pos="0">
                  <a:srgbClr val="E05206">
                    <a:tint val="100000"/>
                    <a:shade val="100000"/>
                    <a:satMod val="130000"/>
                  </a:srgbClr>
                </a:gs>
                <a:gs pos="100000">
                  <a:srgbClr val="E0520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0520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898866" y="3173931"/>
              <a:ext cx="105483" cy="105483"/>
            </a:xfrm>
            <a:prstGeom prst="ellipse">
              <a:avLst/>
            </a:prstGeom>
            <a:gradFill rotWithShape="1">
              <a:gsLst>
                <a:gs pos="0">
                  <a:srgbClr val="E05206">
                    <a:tint val="100000"/>
                    <a:shade val="100000"/>
                    <a:satMod val="130000"/>
                  </a:srgbClr>
                </a:gs>
                <a:gs pos="100000">
                  <a:srgbClr val="E0520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0520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683136" y="3280983"/>
              <a:ext cx="105483" cy="105483"/>
            </a:xfrm>
            <a:prstGeom prst="ellipse">
              <a:avLst/>
            </a:prstGeom>
            <a:gradFill rotWithShape="1">
              <a:gsLst>
                <a:gs pos="0">
                  <a:srgbClr val="E05206">
                    <a:tint val="100000"/>
                    <a:shade val="100000"/>
                    <a:satMod val="130000"/>
                  </a:srgbClr>
                </a:gs>
                <a:gs pos="100000">
                  <a:srgbClr val="E0520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0520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1898865" y="3064472"/>
              <a:ext cx="105483" cy="105483"/>
            </a:xfrm>
            <a:prstGeom prst="ellipse">
              <a:avLst/>
            </a:prstGeom>
            <a:gradFill rotWithShape="1">
              <a:gsLst>
                <a:gs pos="0">
                  <a:srgbClr val="E05206">
                    <a:tint val="100000"/>
                    <a:shade val="100000"/>
                    <a:satMod val="130000"/>
                  </a:srgbClr>
                </a:gs>
                <a:gs pos="100000">
                  <a:srgbClr val="E0520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0520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30230" y="3115113"/>
              <a:ext cx="16870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E05206"/>
                  </a:solidFill>
                  <a:latin typeface="Arial" charset="0"/>
                  <a:ea typeface="ＭＳ Ｐゴシック" charset="-128"/>
                </a:rPr>
                <a:t>High Energy Polymorph</a:t>
              </a:r>
              <a:endParaRPr lang="en-US" sz="1000" dirty="0">
                <a:solidFill>
                  <a:srgbClr val="E05206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793731" y="3279414"/>
              <a:ext cx="105483" cy="105483"/>
            </a:xfrm>
            <a:prstGeom prst="ellipse">
              <a:avLst/>
            </a:prstGeom>
            <a:gradFill rotWithShape="1">
              <a:gsLst>
                <a:gs pos="0">
                  <a:srgbClr val="E05206">
                    <a:tint val="100000"/>
                    <a:shade val="100000"/>
                    <a:satMod val="130000"/>
                  </a:srgbClr>
                </a:gs>
                <a:gs pos="100000">
                  <a:srgbClr val="E0520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0520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1899214" y="3279414"/>
              <a:ext cx="105483" cy="105483"/>
            </a:xfrm>
            <a:prstGeom prst="ellipse">
              <a:avLst/>
            </a:prstGeom>
            <a:gradFill rotWithShape="1">
              <a:gsLst>
                <a:gs pos="0">
                  <a:srgbClr val="E05206">
                    <a:tint val="100000"/>
                    <a:shade val="100000"/>
                    <a:satMod val="130000"/>
                  </a:srgbClr>
                </a:gs>
                <a:gs pos="100000">
                  <a:srgbClr val="E0520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0520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2543551" y="1863729"/>
              <a:ext cx="393033" cy="375947"/>
              <a:chOff x="5524497" y="1587714"/>
              <a:chExt cx="657219" cy="628649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5738807" y="1638010"/>
                <a:ext cx="180975" cy="180975"/>
              </a:xfrm>
              <a:prstGeom prst="ellipse">
                <a:avLst/>
              </a:prstGeom>
              <a:gradFill rotWithShape="1">
                <a:gsLst>
                  <a:gs pos="0">
                    <a:srgbClr val="E05206">
                      <a:tint val="100000"/>
                      <a:shade val="100000"/>
                      <a:satMod val="130000"/>
                    </a:srgbClr>
                  </a:gs>
                  <a:gs pos="100000">
                    <a:srgbClr val="E0520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E0520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000741" y="1587714"/>
                <a:ext cx="180975" cy="180975"/>
              </a:xfrm>
              <a:prstGeom prst="ellipse">
                <a:avLst/>
              </a:prstGeom>
              <a:gradFill rotWithShape="1">
                <a:gsLst>
                  <a:gs pos="0">
                    <a:srgbClr val="E05206">
                      <a:tint val="100000"/>
                      <a:shade val="100000"/>
                      <a:satMod val="130000"/>
                    </a:srgbClr>
                  </a:gs>
                  <a:gs pos="100000">
                    <a:srgbClr val="E0520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E0520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524497" y="1695158"/>
                <a:ext cx="180975" cy="180975"/>
              </a:xfrm>
              <a:prstGeom prst="ellipse">
                <a:avLst/>
              </a:prstGeom>
              <a:gradFill rotWithShape="1">
                <a:gsLst>
                  <a:gs pos="0">
                    <a:srgbClr val="E05206">
                      <a:tint val="100000"/>
                      <a:shade val="100000"/>
                      <a:satMod val="130000"/>
                    </a:srgbClr>
                  </a:gs>
                  <a:gs pos="100000">
                    <a:srgbClr val="E0520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E0520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767376" y="2035388"/>
                <a:ext cx="180975" cy="180975"/>
              </a:xfrm>
              <a:prstGeom prst="ellipse">
                <a:avLst/>
              </a:prstGeom>
              <a:gradFill rotWithShape="1">
                <a:gsLst>
                  <a:gs pos="0">
                    <a:srgbClr val="E05206">
                      <a:tint val="100000"/>
                      <a:shade val="100000"/>
                      <a:satMod val="130000"/>
                    </a:srgbClr>
                  </a:gs>
                  <a:gs pos="100000">
                    <a:srgbClr val="E0520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E0520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910254" y="1809461"/>
                <a:ext cx="180975" cy="180975"/>
              </a:xfrm>
              <a:prstGeom prst="ellipse">
                <a:avLst/>
              </a:prstGeom>
              <a:gradFill rotWithShape="1">
                <a:gsLst>
                  <a:gs pos="0">
                    <a:srgbClr val="E05206">
                      <a:tint val="100000"/>
                      <a:shade val="100000"/>
                      <a:satMod val="130000"/>
                    </a:srgbClr>
                  </a:gs>
                  <a:gs pos="100000">
                    <a:srgbClr val="E0520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E0520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700705" y="1840416"/>
                <a:ext cx="180975" cy="180975"/>
              </a:xfrm>
              <a:prstGeom prst="ellipse">
                <a:avLst/>
              </a:prstGeom>
              <a:gradFill rotWithShape="1">
                <a:gsLst>
                  <a:gs pos="0">
                    <a:srgbClr val="E05206">
                      <a:tint val="100000"/>
                      <a:shade val="100000"/>
                      <a:satMod val="130000"/>
                    </a:srgbClr>
                  </a:gs>
                  <a:gs pos="100000">
                    <a:srgbClr val="E0520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E0520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967409" y="2010531"/>
                <a:ext cx="180975" cy="180975"/>
              </a:xfrm>
              <a:prstGeom prst="ellipse">
                <a:avLst/>
              </a:prstGeom>
              <a:gradFill rotWithShape="1">
                <a:gsLst>
                  <a:gs pos="0">
                    <a:srgbClr val="E05206">
                      <a:tint val="100000"/>
                      <a:shade val="100000"/>
                      <a:satMod val="130000"/>
                    </a:srgbClr>
                  </a:gs>
                  <a:gs pos="100000">
                    <a:srgbClr val="E0520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E0520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935396" y="1735638"/>
                <a:ext cx="64008" cy="64008"/>
              </a:xfrm>
              <a:prstGeom prst="ellipse">
                <a:avLst/>
              </a:prstGeom>
              <a:solidFill>
                <a:srgbClr val="0083BE"/>
              </a:solidFill>
              <a:ln w="9525" cap="flat" cmpd="sng" algn="ctr">
                <a:solidFill>
                  <a:srgbClr val="0083BE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919782" y="2011865"/>
                <a:ext cx="64008" cy="64008"/>
              </a:xfrm>
              <a:prstGeom prst="ellipse">
                <a:avLst/>
              </a:prstGeom>
              <a:solidFill>
                <a:srgbClr val="0083BE"/>
              </a:solidFill>
              <a:ln w="9525" cap="flat" cmpd="sng" algn="ctr">
                <a:solidFill>
                  <a:srgbClr val="0083BE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072182" y="1954715"/>
                <a:ext cx="64008" cy="64008"/>
              </a:xfrm>
              <a:prstGeom prst="ellipse">
                <a:avLst/>
              </a:prstGeom>
              <a:solidFill>
                <a:srgbClr val="0083BE"/>
              </a:solidFill>
              <a:ln w="9525" cap="flat" cmpd="sng" algn="ctr">
                <a:solidFill>
                  <a:srgbClr val="0083BE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700707" y="1783265"/>
                <a:ext cx="64008" cy="64008"/>
              </a:xfrm>
              <a:prstGeom prst="ellipse">
                <a:avLst/>
              </a:prstGeom>
              <a:solidFill>
                <a:srgbClr val="0083BE"/>
              </a:solidFill>
              <a:ln w="9525" cap="flat" cmpd="sng" algn="ctr">
                <a:solidFill>
                  <a:srgbClr val="0083BE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719757" y="2030915"/>
                <a:ext cx="64008" cy="64008"/>
              </a:xfrm>
              <a:prstGeom prst="ellipse">
                <a:avLst/>
              </a:prstGeom>
              <a:solidFill>
                <a:srgbClr val="0083BE"/>
              </a:solidFill>
              <a:ln w="9525" cap="flat" cmpd="sng" algn="ctr">
                <a:solidFill>
                  <a:srgbClr val="0083BE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100757" y="1792790"/>
                <a:ext cx="64008" cy="64008"/>
              </a:xfrm>
              <a:prstGeom prst="ellipse">
                <a:avLst/>
              </a:prstGeom>
              <a:solidFill>
                <a:srgbClr val="0083BE"/>
              </a:solidFill>
              <a:ln w="9525" cap="flat" cmpd="sng" algn="ctr">
                <a:solidFill>
                  <a:srgbClr val="0083BE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643557" y="1897565"/>
                <a:ext cx="64008" cy="64008"/>
              </a:xfrm>
              <a:prstGeom prst="ellipse">
                <a:avLst/>
              </a:prstGeom>
              <a:solidFill>
                <a:srgbClr val="0083BE"/>
              </a:solidFill>
              <a:ln w="9525" cap="flat" cmpd="sng" algn="ctr">
                <a:solidFill>
                  <a:srgbClr val="0083BE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2939948" y="1920831"/>
              <a:ext cx="16870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E05206"/>
                  </a:solidFill>
                  <a:latin typeface="Arial" charset="0"/>
                  <a:ea typeface="ＭＳ Ｐゴシック" charset="-128"/>
                </a:rPr>
                <a:t>Amorphous Drug</a:t>
              </a:r>
              <a:endParaRPr lang="en-US" sz="1000" dirty="0">
                <a:solidFill>
                  <a:srgbClr val="E05206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573657" y="1604513"/>
            <a:ext cx="3696418" cy="534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Amorphous solubility enhancement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Trapping the drug in a high energy state improves the solubility 2-100x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16" name="Group 115"/>
          <p:cNvGrpSpPr>
            <a:grpSpLocks/>
          </p:cNvGrpSpPr>
          <p:nvPr/>
        </p:nvGrpSpPr>
        <p:grpSpPr bwMode="auto">
          <a:xfrm>
            <a:off x="8006099" y="1404011"/>
            <a:ext cx="4479925" cy="5219090"/>
            <a:chOff x="1784" y="624"/>
            <a:chExt cx="2822" cy="3462"/>
          </a:xfrm>
        </p:grpSpPr>
        <p:pic>
          <p:nvPicPr>
            <p:cNvPr id="117" name="Picture 116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047" t="8633" r="20062" b="6102"/>
            <a:stretch>
              <a:fillRect/>
            </a:stretch>
          </p:blipFill>
          <p:spPr bwMode="auto">
            <a:xfrm>
              <a:off x="2311" y="1068"/>
              <a:ext cx="1040" cy="283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/>
            </a:ln>
            <a:effectLst/>
          </p:spPr>
        </p:pic>
        <p:sp>
          <p:nvSpPr>
            <p:cNvPr id="118" name="Line 5"/>
            <p:cNvSpPr>
              <a:spLocks noChangeShapeType="1"/>
            </p:cNvSpPr>
            <p:nvPr/>
          </p:nvSpPr>
          <p:spPr bwMode="auto">
            <a:xfrm>
              <a:off x="2840" y="966"/>
              <a:ext cx="0" cy="547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 type="none" w="sm" len="sm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AutoShape 6"/>
            <p:cNvSpPr>
              <a:spLocks noChangeArrowheads="1"/>
            </p:cNvSpPr>
            <p:nvPr/>
          </p:nvSpPr>
          <p:spPr bwMode="auto">
            <a:xfrm>
              <a:off x="2598" y="1484"/>
              <a:ext cx="489" cy="102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Text Box 7"/>
            <p:cNvSpPr txBox="1">
              <a:spLocks noChangeArrowheads="1"/>
            </p:cNvSpPr>
            <p:nvPr/>
          </p:nvSpPr>
          <p:spPr bwMode="auto">
            <a:xfrm>
              <a:off x="3318" y="1221"/>
              <a:ext cx="1288" cy="19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Hot Drying </a:t>
              </a:r>
              <a:r>
                <a:rPr lang="en-US" sz="1400" dirty="0" smtClean="0">
                  <a:solidFill>
                    <a:srgbClr val="FF0000"/>
                  </a:solidFill>
                </a:rPr>
                <a:t>Gas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21" name="AutoShape 8"/>
            <p:cNvSpPr>
              <a:spLocks noChangeAspect="1" noChangeArrowheads="1"/>
            </p:cNvSpPr>
            <p:nvPr/>
          </p:nvSpPr>
          <p:spPr bwMode="auto">
            <a:xfrm>
              <a:off x="3137" y="1231"/>
              <a:ext cx="311" cy="155"/>
            </a:xfrm>
            <a:prstGeom prst="leftArrow">
              <a:avLst>
                <a:gd name="adj1" fmla="val 50000"/>
                <a:gd name="adj2" fmla="val 50161"/>
              </a:avLst>
            </a:prstGeom>
            <a:solidFill>
              <a:srgbClr val="FF000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 flipH="1">
              <a:off x="2274" y="865"/>
              <a:ext cx="564" cy="10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0" y="0"/>
                </a:cxn>
                <a:cxn ang="0">
                  <a:pos x="564" y="0"/>
                </a:cxn>
              </a:cxnLst>
              <a:rect l="0" t="0" r="r" b="b"/>
              <a:pathLst>
                <a:path w="564" h="100">
                  <a:moveTo>
                    <a:pt x="0" y="100"/>
                  </a:moveTo>
                  <a:lnTo>
                    <a:pt x="0" y="0"/>
                  </a:lnTo>
                  <a:lnTo>
                    <a:pt x="564" y="0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Text Box 11"/>
            <p:cNvSpPr txBox="1">
              <a:spLocks noChangeArrowheads="1"/>
            </p:cNvSpPr>
            <p:nvPr/>
          </p:nvSpPr>
          <p:spPr bwMode="auto">
            <a:xfrm>
              <a:off x="1913" y="624"/>
              <a:ext cx="886" cy="19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2"/>
                  </a:solidFill>
                </a:rPr>
                <a:t>Liquid Feed </a:t>
              </a:r>
              <a:r>
                <a:rPr lang="en-US" sz="1400" dirty="0" err="1">
                  <a:solidFill>
                    <a:schemeClr val="accent2"/>
                  </a:solidFill>
                </a:rPr>
                <a:t>Soln</a:t>
              </a:r>
              <a:endParaRPr lang="en-US" sz="1400" dirty="0">
                <a:solidFill>
                  <a:schemeClr val="accent2"/>
                </a:solidFill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2839" y="3889"/>
              <a:ext cx="552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52" y="100"/>
                </a:cxn>
              </a:cxnLst>
              <a:rect l="0" t="0" r="r" b="b"/>
              <a:pathLst>
                <a:path w="552" h="100">
                  <a:moveTo>
                    <a:pt x="0" y="0"/>
                  </a:moveTo>
                  <a:lnTo>
                    <a:pt x="0" y="100"/>
                  </a:lnTo>
                  <a:lnTo>
                    <a:pt x="552" y="100"/>
                  </a:lnTo>
                </a:path>
              </a:pathLst>
            </a:custGeom>
            <a:noFill/>
            <a:ln w="25400" cap="flat" cmpd="sng">
              <a:solidFill>
                <a:srgbClr val="008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Text Box 13"/>
            <p:cNvSpPr txBox="1">
              <a:spLocks noChangeArrowheads="1"/>
            </p:cNvSpPr>
            <p:nvPr/>
          </p:nvSpPr>
          <p:spPr bwMode="auto">
            <a:xfrm>
              <a:off x="3424" y="3756"/>
              <a:ext cx="757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8000"/>
                  </a:solidFill>
                </a:rPr>
                <a:t>SDD and Wet Drying Gas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2876" y="1399"/>
              <a:ext cx="7" cy="15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66"/>
                </a:cxn>
                <a:cxn ang="0">
                  <a:pos x="7" y="156"/>
                </a:cxn>
              </a:cxnLst>
              <a:rect l="0" t="0" r="r" b="b"/>
              <a:pathLst>
                <a:path w="7" h="156">
                  <a:moveTo>
                    <a:pt x="1" y="0"/>
                  </a:moveTo>
                  <a:cubicBezTo>
                    <a:pt x="0" y="20"/>
                    <a:pt x="0" y="40"/>
                    <a:pt x="1" y="66"/>
                  </a:cubicBezTo>
                  <a:cubicBezTo>
                    <a:pt x="2" y="92"/>
                    <a:pt x="4" y="124"/>
                    <a:pt x="7" y="156"/>
                  </a:cubicBezTo>
                </a:path>
              </a:pathLst>
            </a:custGeom>
            <a:noFill/>
            <a:ln w="12700" cap="flat" cmpd="sng">
              <a:solidFill>
                <a:srgbClr val="FF0000">
                  <a:alpha val="50000"/>
                </a:srgbClr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 flipH="1">
              <a:off x="2792" y="1399"/>
              <a:ext cx="7" cy="15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66"/>
                </a:cxn>
                <a:cxn ang="0">
                  <a:pos x="7" y="156"/>
                </a:cxn>
              </a:cxnLst>
              <a:rect l="0" t="0" r="r" b="b"/>
              <a:pathLst>
                <a:path w="7" h="156">
                  <a:moveTo>
                    <a:pt x="1" y="0"/>
                  </a:moveTo>
                  <a:cubicBezTo>
                    <a:pt x="0" y="20"/>
                    <a:pt x="0" y="40"/>
                    <a:pt x="1" y="66"/>
                  </a:cubicBezTo>
                  <a:cubicBezTo>
                    <a:pt x="2" y="92"/>
                    <a:pt x="4" y="124"/>
                    <a:pt x="7" y="156"/>
                  </a:cubicBezTo>
                </a:path>
              </a:pathLst>
            </a:custGeom>
            <a:noFill/>
            <a:ln w="12700" cap="flat" cmpd="sng">
              <a:solidFill>
                <a:srgbClr val="FF0000">
                  <a:alpha val="50000"/>
                </a:srgbClr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Text Box 16"/>
            <p:cNvSpPr txBox="1">
              <a:spLocks noChangeArrowheads="1"/>
            </p:cNvSpPr>
            <p:nvPr/>
          </p:nvSpPr>
          <p:spPr bwMode="auto">
            <a:xfrm>
              <a:off x="2464" y="2337"/>
              <a:ext cx="757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dirty="0"/>
                <a:t>Drying Chamber</a:t>
              </a:r>
            </a:p>
          </p:txBody>
        </p:sp>
        <p:sp>
          <p:nvSpPr>
            <p:cNvPr id="129" name="Text Box 17"/>
            <p:cNvSpPr txBox="1">
              <a:spLocks noChangeArrowheads="1"/>
            </p:cNvSpPr>
            <p:nvPr/>
          </p:nvSpPr>
          <p:spPr bwMode="auto">
            <a:xfrm>
              <a:off x="1859" y="1156"/>
              <a:ext cx="577" cy="19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dirty="0" smtClean="0"/>
                <a:t>Atomizer</a:t>
              </a:r>
              <a:endParaRPr lang="en-US" sz="1400" dirty="0"/>
            </a:p>
          </p:txBody>
        </p:sp>
        <p:sp>
          <p:nvSpPr>
            <p:cNvPr id="130" name="Line 18"/>
            <p:cNvSpPr>
              <a:spLocks noChangeShapeType="1"/>
            </p:cNvSpPr>
            <p:nvPr/>
          </p:nvSpPr>
          <p:spPr bwMode="auto">
            <a:xfrm>
              <a:off x="2403" y="1318"/>
              <a:ext cx="439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Text Box 23"/>
            <p:cNvSpPr txBox="1">
              <a:spLocks noChangeArrowheads="1"/>
            </p:cNvSpPr>
            <p:nvPr/>
          </p:nvSpPr>
          <p:spPr bwMode="auto">
            <a:xfrm>
              <a:off x="1784" y="1802"/>
              <a:ext cx="705" cy="19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dirty="0" smtClean="0"/>
                <a:t>Plume</a:t>
              </a:r>
              <a:endParaRPr lang="en-US" sz="1400" dirty="0"/>
            </a:p>
          </p:txBody>
        </p:sp>
        <p:sp>
          <p:nvSpPr>
            <p:cNvPr id="136" name="Line 24"/>
            <p:cNvSpPr>
              <a:spLocks noChangeShapeType="1"/>
            </p:cNvSpPr>
            <p:nvPr/>
          </p:nvSpPr>
          <p:spPr bwMode="auto">
            <a:xfrm flipV="1">
              <a:off x="2331" y="1647"/>
              <a:ext cx="461" cy="2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2"/>
          <a:stretch>
            <a:fillRect/>
          </a:stretch>
        </p:blipFill>
        <p:spPr bwMode="auto">
          <a:xfrm>
            <a:off x="5031240" y="3282393"/>
            <a:ext cx="2411051" cy="209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" name="TextBox 90"/>
          <p:cNvSpPr txBox="1"/>
          <p:nvPr/>
        </p:nvSpPr>
        <p:spPr>
          <a:xfrm>
            <a:off x="4654805" y="1471596"/>
            <a:ext cx="3168335" cy="22420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b="1" dirty="0" smtClean="0"/>
              <a:t>Pure drug won’t usually stay amorphous:</a:t>
            </a:r>
          </a:p>
          <a:p>
            <a:pPr marL="180000" indent="-180000">
              <a:buClr>
                <a:srgbClr val="005496"/>
              </a:buClr>
              <a:buSzPct val="90000"/>
              <a:buFont typeface="Wingdings" panose="05000000000000000000" pitchFamily="2" charset="2"/>
              <a:buChar char=""/>
            </a:pPr>
            <a:r>
              <a:rPr lang="en-US" sz="1600" dirty="0" smtClean="0"/>
              <a:t>Co-dissolve drug and stabilizing bio-compatible polymer in solvent</a:t>
            </a:r>
          </a:p>
          <a:p>
            <a:pPr marL="180000" indent="-180000">
              <a:buClr>
                <a:srgbClr val="005496"/>
              </a:buClr>
              <a:buSzPct val="90000"/>
              <a:buFont typeface="Wingdings" panose="05000000000000000000" pitchFamily="2" charset="2"/>
              <a:buChar char=""/>
            </a:pPr>
            <a:r>
              <a:rPr lang="en-US" sz="1600" dirty="0" smtClean="0"/>
              <a:t>Atomize the solution and spray dry it to yield a spray dried dispersion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3206" y="5541388"/>
            <a:ext cx="1912095" cy="5786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Spray dried dispersion particles are typically 1-100 microns in size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261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ID" val="LPB_169"/>
  <p:tag name="LANGUAGEID" val="1033"/>
  <p:tag name="COLORTHEMEID" val="LPBBlue"/>
  <p:tag name="BRANDID" val="LPB"/>
  <p:tag name="MARKETNAME" val="Pharma &amp; Biotech"/>
  <p:tag name="CLIENT" val="LZA"/>
  <p:tag name="VERSION" val="1000"/>
  <p:tag name="REFERENCEDATE" val="43353"/>
  <p:tag name="DATE" val="10 September 20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\Microsoft Office 15\root\Templates\Brandic\PowerPoint\Galleries\Images\LPB\169\TitleImages\Oxytocin.j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ONIMAGE" val="True"/>
  <p:tag name="SHAPETYP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DUPLICATEONIMAGE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PB">
  <a:themeElements>
    <a:clrScheme name="Lonza colour theme Orange">
      <a:dk1>
        <a:srgbClr val="000000"/>
      </a:dk1>
      <a:lt1>
        <a:srgbClr val="FFFFFF"/>
      </a:lt1>
      <a:dk2>
        <a:srgbClr val="EE7439"/>
      </a:dk2>
      <a:lt2>
        <a:srgbClr val="7F7F7F"/>
      </a:lt2>
      <a:accent1>
        <a:srgbClr val="183F5A"/>
      </a:accent1>
      <a:accent2>
        <a:srgbClr val="007AC0"/>
      </a:accent2>
      <a:accent3>
        <a:srgbClr val="F4AD00"/>
      </a:accent3>
      <a:accent4>
        <a:srgbClr val="8096A4"/>
      </a:accent4>
      <a:accent5>
        <a:srgbClr val="73B6DC"/>
      </a:accent5>
      <a:accent6>
        <a:srgbClr val="F9D273"/>
      </a:accent6>
      <a:hlink>
        <a:srgbClr val="0563C1"/>
      </a:hlink>
      <a:folHlink>
        <a:srgbClr val="954F72"/>
      </a:folHlink>
    </a:clrScheme>
    <a:fontScheme name="Lonza font theme">
      <a:majorFont>
        <a:latin typeface="Century Gothic"/>
        <a:ea typeface="Arial Unicode MS"/>
        <a:cs typeface="Arial Unicode MS"/>
      </a:majorFont>
      <a:minorFont>
        <a:latin typeface="Calibri Light"/>
        <a:ea typeface="Arial Unicode MS"/>
        <a:cs typeface="Arial Unicode M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PB_169_20180411(1).potx" id="{407B2BFF-D42F-4254-A716-CF000064B9D1}" vid="{A14EF5E7-182F-4D5D-92B8-DD19E1CEEB2B}"/>
    </a:ext>
  </a:extLst>
</a:theme>
</file>

<file path=ppt/theme/theme2.xml><?xml version="1.0" encoding="utf-8"?>
<a:theme xmlns:a="http://schemas.openxmlformats.org/drawingml/2006/main" name="Office Theme">
  <a:themeElements>
    <a:clrScheme name="LPB - Orange">
      <a:dk1>
        <a:sysClr val="windowText" lastClr="000000"/>
      </a:dk1>
      <a:lt1>
        <a:sysClr val="window" lastClr="FFFFFF"/>
      </a:lt1>
      <a:dk2>
        <a:srgbClr val="183F5A"/>
      </a:dk2>
      <a:lt2>
        <a:srgbClr val="7F7F7F"/>
      </a:lt2>
      <a:accent1>
        <a:srgbClr val="EE7439"/>
      </a:accent1>
      <a:accent2>
        <a:srgbClr val="F4AD00"/>
      </a:accent2>
      <a:accent3>
        <a:srgbClr val="007AC0"/>
      </a:accent3>
      <a:accent4>
        <a:srgbClr val="F6B392"/>
      </a:accent4>
      <a:accent5>
        <a:srgbClr val="F9D273"/>
      </a:accent5>
      <a:accent6>
        <a:srgbClr val="73B6D2"/>
      </a:accent6>
      <a:hlink>
        <a:srgbClr val="0563C1"/>
      </a:hlink>
      <a:folHlink>
        <a:srgbClr val="954F72"/>
      </a:folHlink>
    </a:clrScheme>
    <a:fontScheme name="LPB">
      <a:majorFont>
        <a:latin typeface="Century Gothic"/>
        <a:ea typeface="Arial Unicode MS"/>
        <a:cs typeface="Arial Unicode MS"/>
      </a:majorFont>
      <a:minorFont>
        <a:latin typeface="Calibri Light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PB - Orange">
      <a:dk1>
        <a:sysClr val="windowText" lastClr="000000"/>
      </a:dk1>
      <a:lt1>
        <a:sysClr val="window" lastClr="FFFFFF"/>
      </a:lt1>
      <a:dk2>
        <a:srgbClr val="183F5A"/>
      </a:dk2>
      <a:lt2>
        <a:srgbClr val="7F7F7F"/>
      </a:lt2>
      <a:accent1>
        <a:srgbClr val="EE7439"/>
      </a:accent1>
      <a:accent2>
        <a:srgbClr val="F4AD00"/>
      </a:accent2>
      <a:accent3>
        <a:srgbClr val="007AC0"/>
      </a:accent3>
      <a:accent4>
        <a:srgbClr val="F6B392"/>
      </a:accent4>
      <a:accent5>
        <a:srgbClr val="F9D273"/>
      </a:accent5>
      <a:accent6>
        <a:srgbClr val="73B6D2"/>
      </a:accent6>
      <a:hlink>
        <a:srgbClr val="0563C1"/>
      </a:hlink>
      <a:folHlink>
        <a:srgbClr val="954F72"/>
      </a:folHlink>
    </a:clrScheme>
    <a:fontScheme name="LPB">
      <a:majorFont>
        <a:latin typeface="Century Gothic"/>
        <a:ea typeface="Arial Unicode MS"/>
        <a:cs typeface="Arial Unicode MS"/>
      </a:majorFont>
      <a:minorFont>
        <a:latin typeface="Calibri Light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onza colour theme Orange">
    <a:dk1>
      <a:srgbClr val="000000"/>
    </a:dk1>
    <a:lt1>
      <a:srgbClr val="FFFFFF"/>
    </a:lt1>
    <a:dk2>
      <a:srgbClr val="EE7439"/>
    </a:dk2>
    <a:lt2>
      <a:srgbClr val="7F7F7F"/>
    </a:lt2>
    <a:accent1>
      <a:srgbClr val="183F5A"/>
    </a:accent1>
    <a:accent2>
      <a:srgbClr val="007AC0"/>
    </a:accent2>
    <a:accent3>
      <a:srgbClr val="F4AD00"/>
    </a:accent3>
    <a:accent4>
      <a:srgbClr val="8096A4"/>
    </a:accent4>
    <a:accent5>
      <a:srgbClr val="73B6DC"/>
    </a:accent5>
    <a:accent6>
      <a:srgbClr val="F9D273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Lonza colour theme Orange">
    <a:dk1>
      <a:srgbClr val="000000"/>
    </a:dk1>
    <a:lt1>
      <a:srgbClr val="FFFFFF"/>
    </a:lt1>
    <a:dk2>
      <a:srgbClr val="EE7439"/>
    </a:dk2>
    <a:lt2>
      <a:srgbClr val="7F7F7F"/>
    </a:lt2>
    <a:accent1>
      <a:srgbClr val="183F5A"/>
    </a:accent1>
    <a:accent2>
      <a:srgbClr val="007AC0"/>
    </a:accent2>
    <a:accent3>
      <a:srgbClr val="F4AD00"/>
    </a:accent3>
    <a:accent4>
      <a:srgbClr val="8096A4"/>
    </a:accent4>
    <a:accent5>
      <a:srgbClr val="73B6DC"/>
    </a:accent5>
    <a:accent6>
      <a:srgbClr val="F9D273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Lonza colour theme Orange">
    <a:dk1>
      <a:srgbClr val="000000"/>
    </a:dk1>
    <a:lt1>
      <a:srgbClr val="FFFFFF"/>
    </a:lt1>
    <a:dk2>
      <a:srgbClr val="EE7439"/>
    </a:dk2>
    <a:lt2>
      <a:srgbClr val="7F7F7F"/>
    </a:lt2>
    <a:accent1>
      <a:srgbClr val="183F5A"/>
    </a:accent1>
    <a:accent2>
      <a:srgbClr val="007AC0"/>
    </a:accent2>
    <a:accent3>
      <a:srgbClr val="F4AD00"/>
    </a:accent3>
    <a:accent4>
      <a:srgbClr val="8096A4"/>
    </a:accent4>
    <a:accent5>
      <a:srgbClr val="73B6DC"/>
    </a:accent5>
    <a:accent6>
      <a:srgbClr val="F9D273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Lonza colour theme Orange">
    <a:dk1>
      <a:srgbClr val="000000"/>
    </a:dk1>
    <a:lt1>
      <a:srgbClr val="FFFFFF"/>
    </a:lt1>
    <a:dk2>
      <a:srgbClr val="EE7439"/>
    </a:dk2>
    <a:lt2>
      <a:srgbClr val="7F7F7F"/>
    </a:lt2>
    <a:accent1>
      <a:srgbClr val="183F5A"/>
    </a:accent1>
    <a:accent2>
      <a:srgbClr val="007AC0"/>
    </a:accent2>
    <a:accent3>
      <a:srgbClr val="F4AD00"/>
    </a:accent3>
    <a:accent4>
      <a:srgbClr val="8096A4"/>
    </a:accent4>
    <a:accent5>
      <a:srgbClr val="73B6DC"/>
    </a:accent5>
    <a:accent6>
      <a:srgbClr val="F9D273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Lonza colour theme Orange">
    <a:dk1>
      <a:srgbClr val="000000"/>
    </a:dk1>
    <a:lt1>
      <a:srgbClr val="FFFFFF"/>
    </a:lt1>
    <a:dk2>
      <a:srgbClr val="EE7439"/>
    </a:dk2>
    <a:lt2>
      <a:srgbClr val="7F7F7F"/>
    </a:lt2>
    <a:accent1>
      <a:srgbClr val="183F5A"/>
    </a:accent1>
    <a:accent2>
      <a:srgbClr val="007AC0"/>
    </a:accent2>
    <a:accent3>
      <a:srgbClr val="F4AD00"/>
    </a:accent3>
    <a:accent4>
      <a:srgbClr val="8096A4"/>
    </a:accent4>
    <a:accent5>
      <a:srgbClr val="73B6DC"/>
    </a:accent5>
    <a:accent6>
      <a:srgbClr val="F9D273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Lonza colour theme Orange">
    <a:dk1>
      <a:srgbClr val="000000"/>
    </a:dk1>
    <a:lt1>
      <a:srgbClr val="FFFFFF"/>
    </a:lt1>
    <a:dk2>
      <a:srgbClr val="EE7439"/>
    </a:dk2>
    <a:lt2>
      <a:srgbClr val="7F7F7F"/>
    </a:lt2>
    <a:accent1>
      <a:srgbClr val="183F5A"/>
    </a:accent1>
    <a:accent2>
      <a:srgbClr val="007AC0"/>
    </a:accent2>
    <a:accent3>
      <a:srgbClr val="F4AD00"/>
    </a:accent3>
    <a:accent4>
      <a:srgbClr val="8096A4"/>
    </a:accent4>
    <a:accent5>
      <a:srgbClr val="73B6DC"/>
    </a:accent5>
    <a:accent6>
      <a:srgbClr val="F9D273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Lonza colour theme Orange">
    <a:dk1>
      <a:srgbClr val="000000"/>
    </a:dk1>
    <a:lt1>
      <a:srgbClr val="FFFFFF"/>
    </a:lt1>
    <a:dk2>
      <a:srgbClr val="EE7439"/>
    </a:dk2>
    <a:lt2>
      <a:srgbClr val="7F7F7F"/>
    </a:lt2>
    <a:accent1>
      <a:srgbClr val="183F5A"/>
    </a:accent1>
    <a:accent2>
      <a:srgbClr val="007AC0"/>
    </a:accent2>
    <a:accent3>
      <a:srgbClr val="F4AD00"/>
    </a:accent3>
    <a:accent4>
      <a:srgbClr val="8096A4"/>
    </a:accent4>
    <a:accent5>
      <a:srgbClr val="73B6DC"/>
    </a:accent5>
    <a:accent6>
      <a:srgbClr val="F9D273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Lonza colour theme Orange">
    <a:dk1>
      <a:srgbClr val="000000"/>
    </a:dk1>
    <a:lt1>
      <a:srgbClr val="FFFFFF"/>
    </a:lt1>
    <a:dk2>
      <a:srgbClr val="EE7439"/>
    </a:dk2>
    <a:lt2>
      <a:srgbClr val="7F7F7F"/>
    </a:lt2>
    <a:accent1>
      <a:srgbClr val="183F5A"/>
    </a:accent1>
    <a:accent2>
      <a:srgbClr val="007AC0"/>
    </a:accent2>
    <a:accent3>
      <a:srgbClr val="F4AD00"/>
    </a:accent3>
    <a:accent4>
      <a:srgbClr val="8096A4"/>
    </a:accent4>
    <a:accent5>
      <a:srgbClr val="73B6DC"/>
    </a:accent5>
    <a:accent6>
      <a:srgbClr val="F9D273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Lonza colour theme Orange">
    <a:dk1>
      <a:srgbClr val="000000"/>
    </a:dk1>
    <a:lt1>
      <a:srgbClr val="FFFFFF"/>
    </a:lt1>
    <a:dk2>
      <a:srgbClr val="EE7439"/>
    </a:dk2>
    <a:lt2>
      <a:srgbClr val="7F7F7F"/>
    </a:lt2>
    <a:accent1>
      <a:srgbClr val="183F5A"/>
    </a:accent1>
    <a:accent2>
      <a:srgbClr val="007AC0"/>
    </a:accent2>
    <a:accent3>
      <a:srgbClr val="F4AD00"/>
    </a:accent3>
    <a:accent4>
      <a:srgbClr val="8096A4"/>
    </a:accent4>
    <a:accent5>
      <a:srgbClr val="73B6DC"/>
    </a:accent5>
    <a:accent6>
      <a:srgbClr val="F9D273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Lonza colour theme Orange">
    <a:dk1>
      <a:srgbClr val="000000"/>
    </a:dk1>
    <a:lt1>
      <a:srgbClr val="FFFFFF"/>
    </a:lt1>
    <a:dk2>
      <a:srgbClr val="EE7439"/>
    </a:dk2>
    <a:lt2>
      <a:srgbClr val="7F7F7F"/>
    </a:lt2>
    <a:accent1>
      <a:srgbClr val="183F5A"/>
    </a:accent1>
    <a:accent2>
      <a:srgbClr val="007AC0"/>
    </a:accent2>
    <a:accent3>
      <a:srgbClr val="F4AD00"/>
    </a:accent3>
    <a:accent4>
      <a:srgbClr val="8096A4"/>
    </a:accent4>
    <a:accent5>
      <a:srgbClr val="73B6DC"/>
    </a:accent5>
    <a:accent6>
      <a:srgbClr val="F9D273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Lonza colour theme Orange">
    <a:dk1>
      <a:srgbClr val="000000"/>
    </a:dk1>
    <a:lt1>
      <a:srgbClr val="FFFFFF"/>
    </a:lt1>
    <a:dk2>
      <a:srgbClr val="EE7439"/>
    </a:dk2>
    <a:lt2>
      <a:srgbClr val="7F7F7F"/>
    </a:lt2>
    <a:accent1>
      <a:srgbClr val="183F5A"/>
    </a:accent1>
    <a:accent2>
      <a:srgbClr val="007AC0"/>
    </a:accent2>
    <a:accent3>
      <a:srgbClr val="F4AD00"/>
    </a:accent3>
    <a:accent4>
      <a:srgbClr val="8096A4"/>
    </a:accent4>
    <a:accent5>
      <a:srgbClr val="73B6DC"/>
    </a:accent5>
    <a:accent6>
      <a:srgbClr val="F9D273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Lonza colour theme Orange">
    <a:dk1>
      <a:srgbClr val="000000"/>
    </a:dk1>
    <a:lt1>
      <a:srgbClr val="FFFFFF"/>
    </a:lt1>
    <a:dk2>
      <a:srgbClr val="EE7439"/>
    </a:dk2>
    <a:lt2>
      <a:srgbClr val="7F7F7F"/>
    </a:lt2>
    <a:accent1>
      <a:srgbClr val="183F5A"/>
    </a:accent1>
    <a:accent2>
      <a:srgbClr val="007AC0"/>
    </a:accent2>
    <a:accent3>
      <a:srgbClr val="F4AD00"/>
    </a:accent3>
    <a:accent4>
      <a:srgbClr val="8096A4"/>
    </a:accent4>
    <a:accent5>
      <a:srgbClr val="73B6DC"/>
    </a:accent5>
    <a:accent6>
      <a:srgbClr val="F9D273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Lonza colour theme Orange">
    <a:dk1>
      <a:srgbClr val="000000"/>
    </a:dk1>
    <a:lt1>
      <a:srgbClr val="FFFFFF"/>
    </a:lt1>
    <a:dk2>
      <a:srgbClr val="EE7439"/>
    </a:dk2>
    <a:lt2>
      <a:srgbClr val="7F7F7F"/>
    </a:lt2>
    <a:accent1>
      <a:srgbClr val="183F5A"/>
    </a:accent1>
    <a:accent2>
      <a:srgbClr val="007AC0"/>
    </a:accent2>
    <a:accent3>
      <a:srgbClr val="F4AD00"/>
    </a:accent3>
    <a:accent4>
      <a:srgbClr val="8096A4"/>
    </a:accent4>
    <a:accent5>
      <a:srgbClr val="73B6DC"/>
    </a:accent5>
    <a:accent6>
      <a:srgbClr val="F9D273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Lonza colour theme Orange">
    <a:dk1>
      <a:srgbClr val="000000"/>
    </a:dk1>
    <a:lt1>
      <a:srgbClr val="FFFFFF"/>
    </a:lt1>
    <a:dk2>
      <a:srgbClr val="EE7439"/>
    </a:dk2>
    <a:lt2>
      <a:srgbClr val="7F7F7F"/>
    </a:lt2>
    <a:accent1>
      <a:srgbClr val="183F5A"/>
    </a:accent1>
    <a:accent2>
      <a:srgbClr val="007AC0"/>
    </a:accent2>
    <a:accent3>
      <a:srgbClr val="F4AD00"/>
    </a:accent3>
    <a:accent4>
      <a:srgbClr val="8096A4"/>
    </a:accent4>
    <a:accent5>
      <a:srgbClr val="73B6DC"/>
    </a:accent5>
    <a:accent6>
      <a:srgbClr val="F9D273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Lonza colour theme Orange">
    <a:dk1>
      <a:srgbClr val="000000"/>
    </a:dk1>
    <a:lt1>
      <a:srgbClr val="FFFFFF"/>
    </a:lt1>
    <a:dk2>
      <a:srgbClr val="EE7439"/>
    </a:dk2>
    <a:lt2>
      <a:srgbClr val="7F7F7F"/>
    </a:lt2>
    <a:accent1>
      <a:srgbClr val="183F5A"/>
    </a:accent1>
    <a:accent2>
      <a:srgbClr val="007AC0"/>
    </a:accent2>
    <a:accent3>
      <a:srgbClr val="F4AD00"/>
    </a:accent3>
    <a:accent4>
      <a:srgbClr val="8096A4"/>
    </a:accent4>
    <a:accent5>
      <a:srgbClr val="73B6DC"/>
    </a:accent5>
    <a:accent6>
      <a:srgbClr val="F9D273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6705E77DCC804E9BE7F1C1025886C8" ma:contentTypeVersion="2" ma:contentTypeDescription="Create a new document." ma:contentTypeScope="" ma:versionID="f1c990c1d5a8af9f80b633fb09d2bde5">
  <xsd:schema xmlns:xsd="http://www.w3.org/2001/XMLSchema" xmlns:xs="http://www.w3.org/2001/XMLSchema" xmlns:p="http://schemas.microsoft.com/office/2006/metadata/properties" xmlns:ns2="042b096b-4105-49eb-b55c-14c0faebc69d" xmlns:ns3="ef5a19a5-0bde-491a-9e5b-9baf636fab8c" targetNamespace="http://schemas.microsoft.com/office/2006/metadata/properties" ma:root="true" ma:fieldsID="ec4561506f63d7914714c578ad4965ca" ns2:_="" ns3:_="">
    <xsd:import namespace="042b096b-4105-49eb-b55c-14c0faebc69d"/>
    <xsd:import namespace="ef5a19a5-0bde-491a-9e5b-9baf636fab8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b096b-4105-49eb-b55c-14c0faebc69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a19a5-0bde-491a-9e5b-9baf636fa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42b096b-4105-49eb-b55c-14c0faebc69d">CRM347QYS2NC-1659832294-68</_dlc_DocId>
    <_dlc_DocIdUrl xmlns="042b096b-4105-49eb-b55c-14c0faebc69d">
      <Url>https://lonzagroup.sharepoint.com/sites/l003/_layouts/15/DocIdRedir.aspx?ID=CRM347QYS2NC-1659832294-68</Url>
      <Description>CRM347QYS2NC-1659832294-68</Description>
    </_dlc_DocIdUrl>
  </documentManagement>
</p:properties>
</file>

<file path=customXml/itemProps1.xml><?xml version="1.0" encoding="utf-8"?>
<ds:datastoreItem xmlns:ds="http://schemas.openxmlformats.org/officeDocument/2006/customXml" ds:itemID="{059A2BC8-8DBB-433C-8417-516F08DCC3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80760B-1B5E-4DC8-826E-74FE9931AF9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7801245-4ED9-47C9-9C04-7F899CAD05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2b096b-4105-49eb-b55c-14c0faebc69d"/>
    <ds:schemaRef ds:uri="ef5a19a5-0bde-491a-9e5b-9baf636fab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9AD0E1A-7E6E-4A7E-96B9-8EB3D8F53396}">
  <ds:schemaRefs>
    <ds:schemaRef ds:uri="ef5a19a5-0bde-491a-9e5b-9baf636fab8c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042b096b-4105-49eb-b55c-14c0faebc69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LPB_169</Template>
  <TotalTime>735</TotalTime>
  <Words>1313</Words>
  <Application>Microsoft Office PowerPoint</Application>
  <PresentationFormat>Widescreen</PresentationFormat>
  <Paragraphs>227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Unicode MS</vt:lpstr>
      <vt:lpstr>ＭＳ Ｐゴシック</vt:lpstr>
      <vt:lpstr>Arial</vt:lpstr>
      <vt:lpstr>Calibri</vt:lpstr>
      <vt:lpstr>Calibri Light</vt:lpstr>
      <vt:lpstr>Century Gothic</vt:lpstr>
      <vt:lpstr>Wingdings</vt:lpstr>
      <vt:lpstr>LPB</vt:lpstr>
      <vt:lpstr>think-cell Slide</vt:lpstr>
      <vt:lpstr>Lonza Info Session Bend, OR site</vt:lpstr>
      <vt:lpstr>Introduction, my path to Lonza Bend </vt:lpstr>
      <vt:lpstr>Who is Lonza Bend? (Formerly Bend Research)</vt:lpstr>
      <vt:lpstr>Where is that, exactly?</vt:lpstr>
      <vt:lpstr>Why is there a pharmaceutical company in Bend, OR?</vt:lpstr>
      <vt:lpstr>Help make a difference in patients’ lives!</vt:lpstr>
      <vt:lpstr>Our site’s business model</vt:lpstr>
      <vt:lpstr>Making Medicines Work: Bioavailability enhancement</vt:lpstr>
      <vt:lpstr>Making Medicines Work: Bioavailability enhancement</vt:lpstr>
      <vt:lpstr>Controlled release of SDDs</vt:lpstr>
      <vt:lpstr>Medicine for all: Pediatric and Geriatric Formulations</vt:lpstr>
      <vt:lpstr>Career Opportunities for students and recent grads</vt:lpstr>
      <vt:lpstr>Roles for Engineers and Chemists</vt:lpstr>
      <vt:lpstr>Career tracks at Lonza Bend</vt:lpstr>
      <vt:lpstr>Information about Bend, OR</vt:lpstr>
      <vt:lpstr>Bend is the outdoor adventure capital of the West</vt:lpstr>
      <vt:lpstr>Chemical Engineers in the Wild!</vt:lpstr>
      <vt:lpstr>Fun with coworkers!</vt:lpstr>
      <vt:lpstr>Intern class of Summer ‘18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Lonza Info Session Bend, OR site</dc:title>
  <dc:creator>Shepard Kimberly - Bend</dc:creator>
  <cp:lastModifiedBy>Shepard Kimberly - Bend</cp:lastModifiedBy>
  <cp:revision>29</cp:revision>
  <cp:lastPrinted>2017-11-13T10:17:01Z</cp:lastPrinted>
  <dcterms:created xsi:type="dcterms:W3CDTF">2018-09-10T17:55:15Z</dcterms:created>
  <dcterms:modified xsi:type="dcterms:W3CDTF">2018-10-11T18:37:14Z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0x010100956705E77DCC804E9BE7F1C1025886C8</vt:lpwstr>
  </property>
  <property fmtid="{D5CDD505-2E9C-101B-9397-08002B2CF9AE}" pid="3" name="_dlc_DocIdItemGuid">
    <vt:lpwstr>ff9045ed-125f-40ab-bbf0-2c943c8f1c66</vt:lpwstr>
  </property>
</Properties>
</file>