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9144000"/>
  <p:notesSz cx="6858000" cy="9144000"/>
  <p:embeddedFontLst>
    <p:embeddedFont>
      <p:font typeface="Quattrocento"/>
      <p:regular r:id="rId26"/>
      <p:bold r:id="rId27"/>
    </p:embeddedFont>
    <p:embeddedFont>
      <p:font typeface="Lobster"/>
      <p:regular r:id="rId28"/>
    </p:embeddedFont>
    <p:embeddedFont>
      <p:font typeface="Bree Serif"/>
      <p:regular r:id="rId29"/>
    </p:embeddedFont>
    <p:embeddedFont>
      <p:font typeface="Questrial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Quattrocento-regular.fntdata"/><Relationship Id="rId25" Type="http://schemas.openxmlformats.org/officeDocument/2006/relationships/slide" Target="slides/slide21.xml"/><Relationship Id="rId28" Type="http://schemas.openxmlformats.org/officeDocument/2006/relationships/font" Target="fonts/Lobster-regular.fntdata"/><Relationship Id="rId27" Type="http://schemas.openxmlformats.org/officeDocument/2006/relationships/font" Target="fonts/Quattrocento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BreeSerif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font" Target="fonts/Questrial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Shape 171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Shape 19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Shape 205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Shape 25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Shape 261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Shape 10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“fkin unity joke, i hate” -George</a:t>
            </a:r>
            <a:endParaRPr/>
          </a:p>
        </p:txBody>
      </p:sp>
      <p:sp>
        <p:nvSpPr>
          <p:cNvPr id="146" name="Shape 146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Shape 155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" name="Shape 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57300" y="114300"/>
            <a:ext cx="6629400" cy="66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"/>
              <a:buNone/>
              <a:defRPr sz="4400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175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175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"/>
              <a:buNone/>
              <a:defRPr sz="4400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175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175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/>
          <p:cNvPicPr preferRelativeResize="0"/>
          <p:nvPr/>
        </p:nvPicPr>
        <p:blipFill rotWithShape="1">
          <a:blip r:embed="rId2">
            <a:alphaModFix/>
          </a:blip>
          <a:srcRect b="0" l="0" r="56022" t="-3177"/>
          <a:stretch/>
        </p:blipFill>
        <p:spPr>
          <a:xfrm rot="-5400000">
            <a:off x="4608646" y="2322599"/>
            <a:ext cx="3352800" cy="57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2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175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175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Questrial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Questrial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Questrial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Questrial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Questrial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Questrial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Questrial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Questrial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Questrial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" name="Shape 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0600" y="589126"/>
            <a:ext cx="7162800" cy="29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/>
          <p:cNvPicPr preferRelativeResize="0"/>
          <p:nvPr/>
        </p:nvPicPr>
        <p:blipFill rotWithShape="1">
          <a:blip r:embed="rId2">
            <a:alphaModFix/>
          </a:blip>
          <a:srcRect b="0" l="0" r="56022" t="-3177"/>
          <a:stretch/>
        </p:blipFill>
        <p:spPr>
          <a:xfrm rot="-5400000">
            <a:off x="4608646" y="2322599"/>
            <a:ext cx="3352800" cy="57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28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4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20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8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8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28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4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20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8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8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9pPr>
          </a:lstStyle>
          <a:p/>
        </p:txBody>
      </p:sp>
      <p:sp>
        <p:nvSpPr>
          <p:cNvPr id="40" name="Shape 4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Class2017\AppData\Local\Microsoft\Windows\Temporary Internet Files\Content.IE5\S22M22RH\1024px-Sun_Symbol_of_the_National_Flag_of_the_Philippines.svg[1].png" id="44" name="Shape 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SzPts val="1400"/>
              <a:buFont typeface="Questrial"/>
              <a:buNone/>
              <a:defRPr b="1" sz="2400"/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SzPts val="1400"/>
              <a:buFont typeface="Questrial"/>
              <a:buNone/>
              <a:defRPr b="1" sz="2000"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1400"/>
              <a:buFont typeface="Questrial"/>
              <a:buNone/>
              <a:defRPr b="1" sz="1800"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b="1" sz="1600"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b="1" sz="16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b="1" sz="16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b="1" sz="16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b="1" sz="16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b="1" sz="1600"/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24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0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18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6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6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9pPr>
          </a:lstStyle>
          <a:p/>
        </p:txBody>
      </p:sp>
      <p:sp>
        <p:nvSpPr>
          <p:cNvPr id="48" name="Shape 48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SzPts val="1400"/>
              <a:buFont typeface="Questrial"/>
              <a:buNone/>
              <a:defRPr b="1" sz="2400"/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SzPts val="1400"/>
              <a:buFont typeface="Questrial"/>
              <a:buNone/>
              <a:defRPr b="1" sz="2000"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1400"/>
              <a:buFont typeface="Questrial"/>
              <a:buNone/>
              <a:defRPr b="1" sz="1800"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b="1" sz="1600"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b="1" sz="16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b="1" sz="16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b="1" sz="16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b="1" sz="16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b="1" sz="1600"/>
            </a:lvl9pPr>
          </a:lstStyle>
          <a:p/>
        </p:txBody>
      </p:sp>
      <p:sp>
        <p:nvSpPr>
          <p:cNvPr id="49" name="Shape 49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24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0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18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6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6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9pPr>
          </a:lstStyle>
          <a:p/>
        </p:txBody>
      </p:sp>
      <p:sp>
        <p:nvSpPr>
          <p:cNvPr id="50" name="Shape 5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"/>
              <a:buNone/>
              <a:defRPr sz="4400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pic>
        <p:nvPicPr>
          <p:cNvPr id="56" name="Shape 56"/>
          <p:cNvPicPr preferRelativeResize="0"/>
          <p:nvPr/>
        </p:nvPicPr>
        <p:blipFill rotWithShape="1">
          <a:blip r:embed="rId2">
            <a:alphaModFix/>
          </a:blip>
          <a:srcRect b="0" l="0" r="56022" t="-3177"/>
          <a:stretch/>
        </p:blipFill>
        <p:spPr>
          <a:xfrm rot="-5400000">
            <a:off x="4196384" y="1910248"/>
            <a:ext cx="3657600" cy="62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b="0" l="0" r="56022" t="-3177"/>
          <a:stretch/>
        </p:blipFill>
        <p:spPr>
          <a:xfrm rot="-5400000">
            <a:off x="4608646" y="2322599"/>
            <a:ext cx="3352800" cy="57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32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8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24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20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20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9pPr>
          </a:lstStyle>
          <a:p/>
        </p:txBody>
      </p:sp>
      <p:sp>
        <p:nvSpPr>
          <p:cNvPr id="63" name="Shape 63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SzPts val="1400"/>
              <a:buFont typeface="Questrial"/>
              <a:buNone/>
              <a:defRPr sz="1400"/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SzPts val="1400"/>
              <a:buFont typeface="Questrial"/>
              <a:buNone/>
              <a:defRPr sz="1200"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1400"/>
              <a:buFont typeface="Questrial"/>
              <a:buNone/>
              <a:defRPr sz="1000"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sz="900"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sz="9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sz="9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sz="9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sz="9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sz="900"/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Shape 6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SzPts val="1400"/>
              <a:buFont typeface="Questrial"/>
              <a:buNone/>
              <a:defRPr sz="1400"/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SzPts val="1400"/>
              <a:buFont typeface="Questrial"/>
              <a:buNone/>
              <a:defRPr sz="1200"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1400"/>
              <a:buFont typeface="Questrial"/>
              <a:buNone/>
              <a:defRPr sz="1000"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sz="900"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sz="9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sz="9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sz="9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sz="9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Font typeface="Questrial"/>
              <a:buNone/>
              <a:defRPr sz="900"/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"/>
              <a:buNone/>
              <a:defRPr b="0" i="0" sz="44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175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175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38.png"/><Relationship Id="rId6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Relationship Id="rId4" Type="http://schemas.openxmlformats.org/officeDocument/2006/relationships/image" Target="../media/image28.jpg"/><Relationship Id="rId5" Type="http://schemas.openxmlformats.org/officeDocument/2006/relationships/image" Target="../media/image36.jpg"/><Relationship Id="rId6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27.png"/><Relationship Id="rId7" Type="http://schemas.openxmlformats.org/officeDocument/2006/relationships/image" Target="../media/image37.jpg"/><Relationship Id="rId8" Type="http://schemas.openxmlformats.org/officeDocument/2006/relationships/image" Target="../media/image2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39.png"/><Relationship Id="rId7" Type="http://schemas.openxmlformats.org/officeDocument/2006/relationships/image" Target="../media/image18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4054988" y="5805588"/>
            <a:ext cx="44460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B45F06"/>
                </a:solidFill>
              </a:rPr>
              <a:t>GBM #12</a:t>
            </a:r>
            <a:endParaRPr b="1" sz="4800">
              <a:solidFill>
                <a:srgbClr val="B45F0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 u="sng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IUA’s Holi</a:t>
            </a:r>
            <a:endParaRPr b="1" sz="6000" u="sng">
              <a:solidFill>
                <a:schemeClr val="accent6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/>
              <a:t>Wednesday, March 28</a:t>
            </a:r>
            <a:endParaRPr b="1"/>
          </a:p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/>
              <a:t>Palmer Lawn - 2pm</a:t>
            </a:r>
            <a:endParaRPr b="1"/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2000" y="3015375"/>
            <a:ext cx="5782001" cy="384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u="sng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SIA’s Irish Easter</a:t>
            </a:r>
            <a:endParaRPr b="1" sz="4800" u="sng">
              <a:solidFill>
                <a:schemeClr val="accent3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/>
              <a:t>Tuesday, April 3</a:t>
            </a:r>
            <a:endParaRPr b="1"/>
          </a:p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/>
              <a:t>Hayden Lounge - 9pm</a:t>
            </a:r>
            <a:endParaRPr b="1"/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874" y="3065124"/>
            <a:ext cx="7000125" cy="379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u="sng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KSA’s Running Man</a:t>
            </a:r>
            <a:endParaRPr b="1" sz="4800" u="sng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/>
              <a:t>Wednesday, April 4</a:t>
            </a:r>
            <a:endParaRPr b="1"/>
          </a:p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/>
              <a:t>Walker Patio - 1pm</a:t>
            </a:r>
            <a:endParaRPr b="1"/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375" y="3476514"/>
            <a:ext cx="5962625" cy="33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FIND &amp; DISTRICT 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0" y="0"/>
            <a:ext cx="8887800" cy="87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/>
              <a:t>Coming Up Next in D3:	</a:t>
            </a:r>
            <a:endParaRPr b="1" sz="4800"/>
          </a:p>
        </p:txBody>
      </p:sp>
      <p:sp>
        <p:nvSpPr>
          <p:cNvPr id="197" name="Shape 197"/>
          <p:cNvSpPr txBox="1"/>
          <p:nvPr/>
        </p:nvSpPr>
        <p:spPr>
          <a:xfrm>
            <a:off x="0" y="999225"/>
            <a:ext cx="4776000" cy="53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b="1" lang="en-US" sz="2600"/>
              <a:t>RAPS’ Battle of the Barrios</a:t>
            </a:r>
            <a:endParaRPr sz="2600"/>
          </a:p>
          <a:p>
            <a:pPr indent="-393700" lvl="1" marL="914400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March 24th </a:t>
            </a:r>
            <a:r>
              <a:rPr i="1" lang="en-US" sz="2600"/>
              <a:t>(This Saturday!)</a:t>
            </a:r>
            <a:endParaRPr i="1" sz="2600"/>
          </a:p>
          <a:p>
            <a:pPr indent="-393700" lvl="0" marL="457200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b="1" lang="en-US" sz="2600">
                <a:solidFill>
                  <a:schemeClr val="dk1"/>
                </a:solidFill>
              </a:rPr>
              <a:t>FLASH Dance Comp 2018</a:t>
            </a:r>
            <a:r>
              <a:rPr lang="en-US" sz="2600">
                <a:solidFill>
                  <a:schemeClr val="dk1"/>
                </a:solidFill>
              </a:rPr>
              <a:t> 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>
                <a:solidFill>
                  <a:schemeClr val="dk1"/>
                </a:solidFill>
              </a:rPr>
              <a:t>April 8th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b="1" lang="en-US" sz="2600">
                <a:solidFill>
                  <a:schemeClr val="dk1"/>
                </a:solidFill>
              </a:rPr>
              <a:t>IFA’s Philippine Culture Night</a:t>
            </a:r>
            <a:endParaRPr b="1" sz="2600">
              <a:solidFill>
                <a:schemeClr val="dk1"/>
              </a:solidFill>
            </a:endParaRPr>
          </a:p>
          <a:p>
            <a:pPr indent="-3937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2600">
                <a:solidFill>
                  <a:schemeClr val="dk1"/>
                </a:solidFill>
              </a:rPr>
              <a:t>April 18th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b="1" lang="en-US" sz="2600">
                <a:solidFill>
                  <a:schemeClr val="dk1"/>
                </a:solidFill>
              </a:rPr>
              <a:t>Mixer w/ NYU’s IFA! (TBD)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2600">
                <a:solidFill>
                  <a:schemeClr val="dk1"/>
                </a:solidFill>
              </a:rPr>
              <a:t>Laser Tag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2600">
                <a:solidFill>
                  <a:schemeClr val="dk1"/>
                </a:solidFill>
              </a:rPr>
              <a:t>Museum Crawl</a:t>
            </a:r>
            <a:endParaRPr sz="2600">
              <a:solidFill>
                <a:schemeClr val="dk1"/>
              </a:solidFill>
            </a:endParaRPr>
          </a:p>
          <a:p>
            <a:pPr indent="-3937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2600">
                <a:solidFill>
                  <a:schemeClr val="dk1"/>
                </a:solidFill>
              </a:rPr>
              <a:t>Chelsea Market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 b="0" l="3820" r="4996" t="0"/>
          <a:stretch/>
        </p:blipFill>
        <p:spPr>
          <a:xfrm>
            <a:off x="4776076" y="742600"/>
            <a:ext cx="4184901" cy="16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 rotWithShape="1">
          <a:blip r:embed="rId4">
            <a:alphaModFix/>
          </a:blip>
          <a:srcRect b="9461" l="5591" r="12534" t="0"/>
          <a:stretch/>
        </p:blipFill>
        <p:spPr>
          <a:xfrm>
            <a:off x="5167575" y="2719250"/>
            <a:ext cx="3401900" cy="211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3012" y="5111377"/>
            <a:ext cx="4291024" cy="158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71799" y="6357825"/>
            <a:ext cx="342224" cy="34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875" y="363950"/>
            <a:ext cx="4244000" cy="59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126775" y="0"/>
            <a:ext cx="4621800" cy="6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Quattrocento"/>
                <a:ea typeface="Quattrocento"/>
                <a:cs typeface="Quattrocento"/>
                <a:sym typeface="Quattrocento"/>
              </a:rPr>
              <a:t>BATTLE OF THE BARRIOS</a:t>
            </a:r>
            <a:endParaRPr b="1" sz="2400"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highlight>
                  <a:srgbClr val="FFFFFF"/>
                </a:highlight>
                <a:latin typeface="Quattrocento"/>
                <a:ea typeface="Quattrocento"/>
                <a:cs typeface="Quattrocento"/>
                <a:sym typeface="Quattrocento"/>
              </a:rPr>
              <a:t>WHEN: </a:t>
            </a:r>
            <a:endParaRPr b="1" sz="3400">
              <a:highlight>
                <a:srgbClr val="FFFFFF"/>
              </a:highlight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highlight>
                  <a:srgbClr val="FFFFFF"/>
                </a:highlight>
                <a:latin typeface="Quattrocento"/>
                <a:ea typeface="Quattrocento"/>
                <a:cs typeface="Quattrocento"/>
                <a:sym typeface="Quattrocento"/>
              </a:rPr>
              <a:t>March 24, 2018</a:t>
            </a:r>
            <a:endParaRPr sz="3400">
              <a:highlight>
                <a:srgbClr val="FFFFFF"/>
              </a:highlight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highlight>
                <a:srgbClr val="FFFFFF"/>
              </a:highlight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highlight>
                  <a:srgbClr val="FFFFFF"/>
                </a:highlight>
                <a:latin typeface="Quattrocento"/>
                <a:ea typeface="Quattrocento"/>
                <a:cs typeface="Quattrocento"/>
                <a:sym typeface="Quattrocento"/>
              </a:rPr>
              <a:t>WHERE: </a:t>
            </a:r>
            <a:endParaRPr b="1" sz="3400">
              <a:highlight>
                <a:srgbClr val="FFFFFF"/>
              </a:highlight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highlight>
                  <a:srgbClr val="FFFFFF"/>
                </a:highlight>
                <a:latin typeface="Quattrocento"/>
                <a:ea typeface="Quattrocento"/>
                <a:cs typeface="Quattrocento"/>
                <a:sym typeface="Quattrocento"/>
              </a:rPr>
              <a:t>Trayes Hall at Rutgers New Brunswick!</a:t>
            </a:r>
            <a:endParaRPr sz="3400">
              <a:highlight>
                <a:srgbClr val="FFFFFF"/>
              </a:highlight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highlight>
                <a:srgbClr val="FFFFFF"/>
              </a:highlight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highlight>
                  <a:srgbClr val="FFFFFF"/>
                </a:highlight>
                <a:latin typeface="Quattrocento"/>
                <a:ea typeface="Quattrocento"/>
                <a:cs typeface="Quattrocento"/>
                <a:sym typeface="Quattrocento"/>
              </a:rPr>
              <a:t>HOW MUCH: </a:t>
            </a:r>
            <a:endParaRPr b="1" sz="3400">
              <a:highlight>
                <a:srgbClr val="FFFFFF"/>
              </a:highlight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highlight>
                  <a:srgbClr val="FFFFFF"/>
                </a:highlight>
                <a:latin typeface="Quattrocento"/>
                <a:ea typeface="Quattrocento"/>
                <a:cs typeface="Quattrocento"/>
                <a:sym typeface="Quattrocento"/>
              </a:rPr>
              <a:t>$12 FOR PRESALE! </a:t>
            </a:r>
            <a:endParaRPr sz="3400">
              <a:highlight>
                <a:srgbClr val="FFFFFF"/>
              </a:highlight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highlight>
                  <a:srgbClr val="FFFFFF"/>
                </a:highlight>
                <a:latin typeface="Quattrocento"/>
                <a:ea typeface="Quattrocento"/>
                <a:cs typeface="Quattrocento"/>
                <a:sym typeface="Quattrocento"/>
              </a:rPr>
              <a:t>(Link in our emails!)</a:t>
            </a:r>
            <a:endParaRPr sz="3400">
              <a:highlight>
                <a:srgbClr val="FFFFFF"/>
              </a:highlight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457200" y="0"/>
            <a:ext cx="8229600" cy="7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IFA’s Philippine Cultural Night!</a:t>
            </a:r>
            <a:endParaRPr b="1"/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250" y="1850975"/>
            <a:ext cx="6046627" cy="315605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121650" y="925725"/>
            <a:ext cx="3051300" cy="58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WHEN:</a:t>
            </a:r>
            <a:endParaRPr sz="26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Wednesday, April 18th</a:t>
            </a:r>
            <a:endParaRPr i="1" sz="24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WHERE:</a:t>
            </a:r>
            <a:endParaRPr sz="26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NYU’s Kimmel Center</a:t>
            </a:r>
            <a:endParaRPr i="1" sz="24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PRICE:</a:t>
            </a:r>
            <a:endParaRPr b="1" sz="26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$10 (tentative)</a:t>
            </a:r>
            <a:endParaRPr i="1" sz="24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WHY THO:</a:t>
            </a:r>
            <a:endParaRPr sz="2600"/>
          </a:p>
          <a:p>
            <a:pPr indent="-393700" lvl="0" marL="457200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Original music and writing!!</a:t>
            </a:r>
            <a:endParaRPr sz="2600"/>
          </a:p>
          <a:p>
            <a:pPr indent="-393700" lvl="0" marL="457200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Gay representation!!</a:t>
            </a:r>
            <a:endParaRPr sz="2600"/>
          </a:p>
          <a:p>
            <a:pPr indent="-393700" lvl="0" marL="45720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#YayaDiscourse</a:t>
            </a:r>
            <a:endParaRPr sz="26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b="0" l="7045" r="0" t="15117"/>
          <a:stretch/>
        </p:blipFill>
        <p:spPr>
          <a:xfrm>
            <a:off x="0" y="0"/>
            <a:ext cx="35538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 rotWithShape="1">
          <a:blip r:embed="rId4">
            <a:alphaModFix/>
          </a:blip>
          <a:srcRect b="0" l="6203" r="7036" t="0"/>
          <a:stretch/>
        </p:blipFill>
        <p:spPr>
          <a:xfrm>
            <a:off x="7276450" y="0"/>
            <a:ext cx="1867850" cy="19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>
            <p:ph type="title"/>
          </p:nvPr>
        </p:nvSpPr>
        <p:spPr>
          <a:xfrm>
            <a:off x="0" y="0"/>
            <a:ext cx="3964800" cy="96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highlight>
                  <a:srgbClr val="FFFFFF"/>
                </a:highlight>
              </a:rPr>
              <a:t>Unity 2018</a:t>
            </a:r>
            <a:endParaRPr b="1" sz="5400">
              <a:highlight>
                <a:srgbClr val="FFFFFF"/>
              </a:highlight>
            </a:endParaRPr>
          </a:p>
        </p:txBody>
      </p:sp>
      <p:grpSp>
        <p:nvGrpSpPr>
          <p:cNvPr id="225" name="Shape 225"/>
          <p:cNvGrpSpPr/>
          <p:nvPr/>
        </p:nvGrpSpPr>
        <p:grpSpPr>
          <a:xfrm>
            <a:off x="3553901" y="1870365"/>
            <a:ext cx="5590405" cy="4987758"/>
            <a:chOff x="3553850" y="1919625"/>
            <a:chExt cx="5221750" cy="4938374"/>
          </a:xfrm>
        </p:grpSpPr>
        <p:pic>
          <p:nvPicPr>
            <p:cNvPr id="226" name="Shape 226"/>
            <p:cNvPicPr preferRelativeResize="0"/>
            <p:nvPr/>
          </p:nvPicPr>
          <p:blipFill rotWithShape="1">
            <a:blip r:embed="rId5">
              <a:alphaModFix/>
            </a:blip>
            <a:srcRect b="14103" l="24754" r="26631" t="16931"/>
            <a:stretch/>
          </p:blipFill>
          <p:spPr>
            <a:xfrm>
              <a:off x="3553850" y="1919625"/>
              <a:ext cx="5221750" cy="4938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Shape 227"/>
            <p:cNvPicPr preferRelativeResize="0"/>
            <p:nvPr/>
          </p:nvPicPr>
          <p:blipFill rotWithShape="1">
            <a:blip r:embed="rId6">
              <a:alphaModFix/>
            </a:blip>
            <a:srcRect b="51831" l="29392" r="31805" t="9200"/>
            <a:stretch/>
          </p:blipFill>
          <p:spPr>
            <a:xfrm rot="323212">
              <a:off x="4311548" y="2152644"/>
              <a:ext cx="672775" cy="784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Shape 228"/>
            <p:cNvPicPr preferRelativeResize="0"/>
            <p:nvPr/>
          </p:nvPicPr>
          <p:blipFill rotWithShape="1">
            <a:blip r:embed="rId6">
              <a:alphaModFix/>
            </a:blip>
            <a:srcRect b="51831" l="29392" r="31805" t="9200"/>
            <a:stretch/>
          </p:blipFill>
          <p:spPr>
            <a:xfrm rot="1046001">
              <a:off x="5429230" y="2324949"/>
              <a:ext cx="611938" cy="713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Shape 229"/>
            <p:cNvPicPr preferRelativeResize="0"/>
            <p:nvPr/>
          </p:nvPicPr>
          <p:blipFill rotWithShape="1">
            <a:blip r:embed="rId6">
              <a:alphaModFix/>
            </a:blip>
            <a:srcRect b="51831" l="29392" r="31805" t="9200"/>
            <a:stretch/>
          </p:blipFill>
          <p:spPr>
            <a:xfrm rot="323206">
              <a:off x="6529956" y="2512123"/>
              <a:ext cx="700490" cy="816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Shape 230"/>
            <p:cNvPicPr preferRelativeResize="0"/>
            <p:nvPr/>
          </p:nvPicPr>
          <p:blipFill rotWithShape="1">
            <a:blip r:embed="rId6">
              <a:alphaModFix/>
            </a:blip>
            <a:srcRect b="51831" l="29392" r="31805" t="9200"/>
            <a:stretch/>
          </p:blipFill>
          <p:spPr>
            <a:xfrm rot="1193114">
              <a:off x="7826184" y="3289798"/>
              <a:ext cx="609223" cy="7101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Shape 231"/>
          <p:cNvSpPr txBox="1"/>
          <p:nvPr>
            <p:ph idx="1" type="body"/>
          </p:nvPr>
        </p:nvSpPr>
        <p:spPr>
          <a:xfrm>
            <a:off x="415625" y="5837850"/>
            <a:ext cx="8038800" cy="9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2800">
                <a:highlight>
                  <a:srgbClr val="FFFFFF"/>
                </a:highlight>
                <a:latin typeface="Quattrocento"/>
                <a:ea typeface="Quattrocento"/>
                <a:cs typeface="Quattrocento"/>
                <a:sym typeface="Quattrocento"/>
              </a:rPr>
              <a:t>There’s still time to join us for Unity! Let an E-Board member know if you’re interested!</a:t>
            </a:r>
            <a:endParaRPr b="1" sz="2800">
              <a:highlight>
                <a:srgbClr val="FFFFFF"/>
              </a:highlight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 b="0" l="6200" r="0" t="0"/>
          <a:stretch/>
        </p:blipFill>
        <p:spPr>
          <a:xfrm>
            <a:off x="3515025" y="0"/>
            <a:ext cx="2019451" cy="19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 rotWithShape="1">
          <a:blip r:embed="rId4">
            <a:alphaModFix/>
          </a:blip>
          <a:srcRect b="0" l="6201" r="4957" t="0"/>
          <a:stretch/>
        </p:blipFill>
        <p:spPr>
          <a:xfrm>
            <a:off x="5392737" y="0"/>
            <a:ext cx="1912724" cy="19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700" y="1138179"/>
            <a:ext cx="3731950" cy="278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0800" y="2622889"/>
            <a:ext cx="2847900" cy="2627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675" y="111450"/>
            <a:ext cx="1253976" cy="128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/>
          <p:nvPr/>
        </p:nvSpPr>
        <p:spPr>
          <a:xfrm>
            <a:off x="0" y="1229550"/>
            <a:ext cx="27078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@fast_family</a:t>
            </a:r>
            <a:endParaRPr sz="30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Shape 243"/>
          <p:cNvSpPr txBox="1"/>
          <p:nvPr/>
        </p:nvSpPr>
        <p:spPr>
          <a:xfrm>
            <a:off x="2510850" y="1138175"/>
            <a:ext cx="2847900" cy="15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highlight>
                  <a:srgbClr val="FFFFFF"/>
                </a:highlight>
                <a:latin typeface="Questrial"/>
                <a:ea typeface="Questrial"/>
                <a:cs typeface="Questrial"/>
                <a:sym typeface="Questrial"/>
              </a:rPr>
              <a:t>#FASTFamily</a:t>
            </a:r>
            <a:endParaRPr b="1" sz="2400">
              <a:highlight>
                <a:srgbClr val="FFFFFF"/>
              </a:highlight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highlight>
                  <a:srgbClr val="FFFFFF"/>
                </a:highlight>
                <a:latin typeface="Questrial"/>
                <a:ea typeface="Questrial"/>
                <a:cs typeface="Questrial"/>
                <a:sym typeface="Questrial"/>
              </a:rPr>
              <a:t>#FASTAdventures</a:t>
            </a:r>
            <a:endParaRPr b="1" sz="2400">
              <a:highlight>
                <a:srgbClr val="FFFFFF"/>
              </a:highlight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highlight>
                  <a:srgbClr val="FFFFFF"/>
                </a:highlight>
                <a:latin typeface="Questrial"/>
                <a:ea typeface="Questrial"/>
                <a:cs typeface="Questrial"/>
                <a:sym typeface="Questrial"/>
              </a:rPr>
              <a:t>#FASTMemories</a:t>
            </a:r>
            <a:endParaRPr b="1" sz="2400">
              <a:highlight>
                <a:srgbClr val="FFFFFF"/>
              </a:highlight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highlight>
                  <a:srgbClr val="FFFFFF"/>
                </a:highlight>
                <a:latin typeface="Questrial"/>
                <a:ea typeface="Questrial"/>
                <a:cs typeface="Questrial"/>
                <a:sym typeface="Questrial"/>
              </a:rPr>
              <a:t>#FASTMemes</a:t>
            </a:r>
            <a:endParaRPr b="1" sz="2400">
              <a:highlight>
                <a:srgbClr val="FFFFFF"/>
              </a:highlight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44" name="Shape 244"/>
          <p:cNvSpPr txBox="1"/>
          <p:nvPr/>
        </p:nvSpPr>
        <p:spPr>
          <a:xfrm>
            <a:off x="2055625" y="212125"/>
            <a:ext cx="71409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Questrial"/>
                <a:ea typeface="Questrial"/>
                <a:cs typeface="Questrial"/>
                <a:sym typeface="Questrial"/>
              </a:rPr>
              <a:t>www.facebook.com/groups/StevensFAST/</a:t>
            </a:r>
            <a:endParaRPr b="1" sz="24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45" name="Shape 245"/>
          <p:cNvSpPr txBox="1"/>
          <p:nvPr/>
        </p:nvSpPr>
        <p:spPr>
          <a:xfrm>
            <a:off x="2055625" y="652625"/>
            <a:ext cx="53655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Questrial"/>
                <a:ea typeface="Questrial"/>
                <a:cs typeface="Questrial"/>
                <a:sym typeface="Questrial"/>
              </a:rPr>
              <a:t>www.facebook.com/StevensFAST/</a:t>
            </a:r>
            <a:endParaRPr b="1" sz="24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185550" y="5948375"/>
            <a:ext cx="8772900" cy="7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Looking for new Insta PR! LMK if you’re interested!</a:t>
            </a:r>
            <a:endParaRPr b="1" sz="30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47" name="Shape 247"/>
          <p:cNvSpPr txBox="1"/>
          <p:nvPr/>
        </p:nvSpPr>
        <p:spPr>
          <a:xfrm>
            <a:off x="5304400" y="4017150"/>
            <a:ext cx="3656400" cy="26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Questrial"/>
                <a:ea typeface="Questrial"/>
                <a:cs typeface="Questrial"/>
                <a:sym typeface="Questrial"/>
              </a:rPr>
              <a:t>Contact Ellie Kim if you would like to be added to the mailing list!</a:t>
            </a:r>
            <a:endParaRPr b="1" sz="24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Questrial"/>
                <a:ea typeface="Questrial"/>
                <a:cs typeface="Questrial"/>
                <a:sym typeface="Questrial"/>
              </a:rPr>
              <a:t>Ask any E-Board member to be added to the GroupMe!</a:t>
            </a:r>
            <a:endParaRPr b="1" sz="24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48" name="Shape 2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5224" y="5498224"/>
            <a:ext cx="1146300" cy="11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125" y="4149001"/>
            <a:ext cx="3404379" cy="255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8">
            <a:alphaModFix/>
          </a:blip>
          <a:srcRect b="0" l="11301" r="2028" t="1603"/>
          <a:stretch/>
        </p:blipFill>
        <p:spPr>
          <a:xfrm>
            <a:off x="114325" y="2039000"/>
            <a:ext cx="2479142" cy="21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9-11 at 10.34.58 PM.png"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63" y="125075"/>
            <a:ext cx="5432375" cy="64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5818025" y="572050"/>
            <a:ext cx="3135000" cy="6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latin typeface="Quattrocento"/>
                <a:ea typeface="Quattrocento"/>
                <a:cs typeface="Quattrocento"/>
                <a:sym typeface="Quattrocento"/>
              </a:rPr>
              <a:t>ADD US ON SNAPCHAT !!!!!!!!!!!!</a:t>
            </a:r>
            <a:endParaRPr b="1" sz="7200"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722313" y="4025900"/>
            <a:ext cx="7772400" cy="13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FAMILY</a:t>
            </a:r>
            <a:endParaRPr sz="6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>
            <p:ph idx="1" type="body"/>
          </p:nvPr>
        </p:nvSpPr>
        <p:spPr>
          <a:xfrm>
            <a:off x="733663" y="3722863"/>
            <a:ext cx="7772400" cy="15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Ay nako, it’s Elections Time!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Nominations</a:t>
            </a:r>
            <a:endParaRPr/>
          </a:p>
        </p:txBody>
      </p:sp>
      <p:sp>
        <p:nvSpPr>
          <p:cNvPr id="270" name="Shape 270"/>
          <p:cNvSpPr txBox="1"/>
          <p:nvPr>
            <p:ph idx="1" type="body"/>
          </p:nvPr>
        </p:nvSpPr>
        <p:spPr>
          <a:xfrm>
            <a:off x="121250" y="1165950"/>
            <a:ext cx="45540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President:</a:t>
            </a:r>
            <a:endParaRPr/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/>
              <a:t>James Francisco, George Jude Ibuna,</a:t>
            </a:r>
            <a:endParaRPr sz="1800"/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/>
              <a:t>Anthony Lucero</a:t>
            </a:r>
            <a:endParaRPr sz="1800"/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Vice President:</a:t>
            </a:r>
            <a:endParaRPr/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/>
              <a:t>James Francisco, George Jude Ibuna,</a:t>
            </a:r>
            <a:endParaRPr sz="1800"/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/>
              <a:t>Daniella Magcalas</a:t>
            </a:r>
            <a:endParaRPr sz="1800"/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Treasurer:</a:t>
            </a:r>
            <a:endParaRPr/>
          </a:p>
          <a:p>
            <a:pPr indent="0" lvl="0" mar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George Jude Ibuna, Olivia Lew, </a:t>
            </a:r>
            <a:endParaRPr sz="1800"/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Mark Del Rosario</a:t>
            </a:r>
            <a:endParaRPr sz="1800"/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Secretary:</a:t>
            </a:r>
            <a:endParaRPr/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/>
              <a:t>Mark Del Rosario </a:t>
            </a:r>
            <a:endParaRPr sz="1800"/>
          </a:p>
        </p:txBody>
      </p:sp>
      <p:sp>
        <p:nvSpPr>
          <p:cNvPr id="271" name="Shape 271"/>
          <p:cNvSpPr txBox="1"/>
          <p:nvPr>
            <p:ph idx="2" type="body"/>
          </p:nvPr>
        </p:nvSpPr>
        <p:spPr>
          <a:xfrm>
            <a:off x="4378875" y="1165950"/>
            <a:ext cx="4765200" cy="51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FF"/>
                </a:highlight>
              </a:rPr>
              <a:t>Social Chair:</a:t>
            </a:r>
            <a:endParaRPr>
              <a:highlight>
                <a:srgbClr val="FFFFFF"/>
              </a:highlight>
            </a:endParaRPr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>
                <a:highlight>
                  <a:srgbClr val="FFFFFF"/>
                </a:highlight>
              </a:rPr>
              <a:t>Michael Ameer, Olivia Lew, Lorie Rosado,  Ria Salvacion</a:t>
            </a:r>
            <a:endParaRPr sz="1800">
              <a:highlight>
                <a:srgbClr val="FFFFFF"/>
              </a:highlight>
            </a:endParaRPr>
          </a:p>
          <a:p>
            <a:pPr indent="0" lvl="0" marL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FF"/>
                </a:highlight>
              </a:rPr>
              <a:t>Cultural Chair:</a:t>
            </a:r>
            <a:endParaRPr>
              <a:highlight>
                <a:srgbClr val="FFFFFF"/>
              </a:highlight>
            </a:endParaRPr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>
                <a:highlight>
                  <a:srgbClr val="FFFFFF"/>
                </a:highlight>
              </a:rPr>
              <a:t>Michael Ameer, James Francisco,</a:t>
            </a:r>
            <a:endParaRPr sz="1800">
              <a:highlight>
                <a:srgbClr val="FFFFFF"/>
              </a:highlight>
            </a:endParaRPr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>
                <a:highlight>
                  <a:srgbClr val="FFFFFF"/>
                </a:highlight>
              </a:rPr>
              <a:t>Ivy Robalino, </a:t>
            </a:r>
            <a:r>
              <a:rPr lang="en-US" sz="1800">
                <a:highlight>
                  <a:schemeClr val="lt1"/>
                </a:highlight>
              </a:rPr>
              <a:t>Humphrey De Guzman</a:t>
            </a:r>
            <a:endParaRPr sz="1800">
              <a:highlight>
                <a:srgbClr val="FFFFFF"/>
              </a:highlight>
            </a:endParaRPr>
          </a:p>
          <a:p>
            <a:pPr indent="0" lvl="0" marL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FF"/>
                </a:highlight>
              </a:rPr>
              <a:t>ESC Representative:</a:t>
            </a:r>
            <a:endParaRPr>
              <a:highlight>
                <a:srgbClr val="FFFFFF"/>
              </a:highlight>
            </a:endParaRPr>
          </a:p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>
                <a:highlight>
                  <a:srgbClr val="FFFFFF"/>
                </a:highlight>
              </a:rPr>
              <a:t>Austhyn Alfaro, Michael Ameer, </a:t>
            </a:r>
            <a:endParaRPr sz="1800">
              <a:highlight>
                <a:srgbClr val="FFFFFF"/>
              </a:highlight>
            </a:endParaRPr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>
                <a:highlight>
                  <a:srgbClr val="FFFFFF"/>
                </a:highlight>
              </a:rPr>
              <a:t>Ivy Robalino</a:t>
            </a:r>
            <a:endParaRPr sz="1800">
              <a:highlight>
                <a:srgbClr val="FFFFFF"/>
              </a:highlight>
            </a:endParaRPr>
          </a:p>
          <a:p>
            <a:pPr indent="0" lvl="0" marL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FF"/>
                </a:highlight>
              </a:rPr>
              <a:t>FIND Representative:</a:t>
            </a:r>
            <a:endParaRPr>
              <a:highlight>
                <a:srgbClr val="FFFFFF"/>
              </a:highlight>
            </a:endParaRPr>
          </a:p>
          <a:p>
            <a:pPr indent="-139700" lvl="0" marL="34290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>
                <a:highlight>
                  <a:srgbClr val="FFFFFF"/>
                </a:highlight>
              </a:rPr>
              <a:t>George Jude Ibuna, Lorie Rosado</a:t>
            </a:r>
            <a:endParaRPr sz="18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Freshman/Senior Hangout</a:t>
            </a:r>
            <a:endParaRPr/>
          </a:p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232800" y="5695350"/>
            <a:ext cx="3231300" cy="7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/>
              <a:t>What u want doe?</a:t>
            </a:r>
            <a:endParaRPr sz="2400"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675" y="1951967"/>
            <a:ext cx="6564650" cy="295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8075" y="3222475"/>
            <a:ext cx="3309900" cy="33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4725" y="2536663"/>
            <a:ext cx="4566601" cy="342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>
            <p:ph type="title"/>
          </p:nvPr>
        </p:nvSpPr>
        <p:spPr>
          <a:xfrm>
            <a:off x="457200" y="1222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BAKING NIGHT!	</a:t>
            </a:r>
            <a:endParaRPr/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457200" y="1066800"/>
            <a:ext cx="8229600" cy="14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WHEN: SUNDAY, MARCH 25</a:t>
            </a:r>
            <a:endParaRPr/>
          </a:p>
          <a:p>
            <a:pPr indent="-139700" lvl="0" marL="34290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WHERE: TBD</a:t>
            </a: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361550"/>
            <a:ext cx="29337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0299" y="4826903"/>
            <a:ext cx="2933700" cy="203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89274" y="4615250"/>
            <a:ext cx="3365450" cy="224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81875" y="2536675"/>
            <a:ext cx="3453901" cy="229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flower </a:t>
            </a:r>
            <a:r>
              <a:rPr lang="en-US"/>
              <a:t>festival</a:t>
            </a:r>
            <a:endParaRPr/>
          </a:p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Thursday, April 5th</a:t>
            </a:r>
            <a:endParaRPr/>
          </a:p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Doors Open @ 8:45pm </a:t>
            </a:r>
            <a:endParaRPr/>
          </a:p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800"/>
              <a:t>yayayaya</a:t>
            </a:r>
            <a:endParaRPr sz="800"/>
          </a:p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Dance, yes</a:t>
            </a:r>
            <a:endParaRPr/>
          </a:p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Flower, yes</a:t>
            </a:r>
            <a:endParaRPr/>
          </a:p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You there, yes</a:t>
            </a:r>
            <a:endParaRPr/>
          </a:p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75948">
            <a:off x="4892750" y="147525"/>
            <a:ext cx="2825350" cy="32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22328">
            <a:off x="5854933" y="437512"/>
            <a:ext cx="3190285" cy="197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6950" y="1003294"/>
            <a:ext cx="2368550" cy="250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853" y="274650"/>
            <a:ext cx="8444297" cy="64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4">
            <a:alphaModFix/>
          </a:blip>
          <a:srcRect b="12572" l="0" r="25617" t="0"/>
          <a:stretch/>
        </p:blipFill>
        <p:spPr>
          <a:xfrm>
            <a:off x="7764225" y="5478050"/>
            <a:ext cx="774900" cy="103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FRIENDS</a:t>
            </a:r>
            <a:endParaRPr sz="6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 u="sng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UNITY</a:t>
            </a:r>
            <a:endParaRPr b="1" sz="6000" u="sng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</a:pPr>
            <a:r>
              <a:rPr b="1" lang="en-US">
                <a:solidFill>
                  <a:srgbClr val="FF0000"/>
                </a:solidFill>
              </a:rPr>
              <a:t>Unity</a:t>
            </a:r>
            <a:r>
              <a:rPr lang="en-US"/>
              <a:t> is an event where ethnic clubs perform skits with a common theme</a:t>
            </a:r>
            <a:endParaRPr/>
          </a:p>
          <a:p>
            <a:pPr indent="0" lvl="0" marL="0" rtl="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</a:pPr>
            <a:r>
              <a:rPr lang="en-US"/>
              <a:t>This year’s theme is </a:t>
            </a:r>
            <a:r>
              <a:rPr lang="en-US" strike="sngStrike"/>
              <a:t>cultural carbs</a:t>
            </a:r>
            <a:r>
              <a:rPr lang="en-US"/>
              <a:t> “</a:t>
            </a:r>
            <a:r>
              <a:rPr b="1" lang="en-US">
                <a:solidFill>
                  <a:srgbClr val="FF0000"/>
                </a:solidFill>
              </a:rPr>
              <a:t>Speak My Language</a:t>
            </a:r>
            <a:r>
              <a:rPr lang="en-US"/>
              <a:t>”</a:t>
            </a:r>
            <a:endParaRPr/>
          </a:p>
          <a:p>
            <a:pPr indent="0" lvl="0" marL="0" rtl="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</a:pPr>
            <a:r>
              <a:rPr b="1" lang="en-US">
                <a:solidFill>
                  <a:srgbClr val="000000"/>
                </a:solidFill>
              </a:rPr>
              <a:t>Interest form</a:t>
            </a:r>
            <a:r>
              <a:rPr lang="en-US"/>
              <a:t>: </a:t>
            </a:r>
            <a:endParaRPr b="1" sz="3000">
              <a:solidFill>
                <a:srgbClr val="FF0000"/>
              </a:solidFill>
              <a:highlight>
                <a:srgbClr val="FFFFFF"/>
              </a:highlight>
            </a:endParaRPr>
          </a:p>
          <a:p>
            <a: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b="1" lang="en-US" sz="3000">
                <a:solidFill>
                  <a:srgbClr val="FF0000"/>
                </a:solidFill>
                <a:highlight>
                  <a:srgbClr val="FFFFFF"/>
                </a:highlight>
              </a:rPr>
              <a:t>https://tinyurl.com/UNITYFAST2018</a:t>
            </a:r>
            <a:endParaRPr sz="3000">
              <a:solidFill>
                <a:srgbClr val="FF0000"/>
              </a:solidFill>
            </a:endParaRPr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513" y="203200"/>
            <a:ext cx="355282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4675" y="0"/>
            <a:ext cx="2579324" cy="18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u="sng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CSA’s Dim Sum Night</a:t>
            </a:r>
            <a:endParaRPr b="1" sz="4800" u="sng"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/>
              <a:t>Tuesday, March 27</a:t>
            </a:r>
            <a:endParaRPr b="1"/>
          </a:p>
          <a:p>
            <a:pPr indent="-139700" lvl="0" marL="342900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/>
              <a:t>Babbio Atrium - 8:30pm</a:t>
            </a:r>
            <a:endParaRPr b="1"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3048000"/>
            <a:ext cx="5715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