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675" r:id="rId2"/>
    <p:sldMasterId id="2147483716" r:id="rId3"/>
    <p:sldMasterId id="2147483705" r:id="rId4"/>
    <p:sldMasterId id="2147483707" r:id="rId5"/>
    <p:sldMasterId id="2147483699" r:id="rId6"/>
    <p:sldMasterId id="2147483688" r:id="rId7"/>
    <p:sldMasterId id="2147483697" r:id="rId8"/>
    <p:sldMasterId id="2147483761" r:id="rId9"/>
  </p:sldMasterIdLst>
  <p:notesMasterIdLst>
    <p:notesMasterId r:id="rId23"/>
  </p:notesMasterIdLst>
  <p:handoutMasterIdLst>
    <p:handoutMasterId r:id="rId24"/>
  </p:handoutMasterIdLst>
  <p:sldIdLst>
    <p:sldId id="256" r:id="rId10"/>
    <p:sldId id="263" r:id="rId11"/>
    <p:sldId id="267" r:id="rId12"/>
    <p:sldId id="266" r:id="rId13"/>
    <p:sldId id="268" r:id="rId14"/>
    <p:sldId id="269" r:id="rId15"/>
    <p:sldId id="265" r:id="rId16"/>
    <p:sldId id="259" r:id="rId17"/>
    <p:sldId id="260" r:id="rId18"/>
    <p:sldId id="261" r:id="rId19"/>
    <p:sldId id="271" r:id="rId20"/>
    <p:sldId id="262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Greene" initials="" lastIdx="11" clrIdx="0"/>
  <p:cmAuthor id="1" name="Jason Rodriguez" initials="" lastIdx="0" clrIdx="1"/>
  <p:cmAuthor id="2" name="Michael Hofmann" initials="" lastIdx="2" clrIdx="2"/>
  <p:cmAuthor id="3" name="Anastasia Greene" initials="" lastIdx="2" clrIdx="3"/>
  <p:cmAuthor id="4" name="Rebecca Turner" initials="RT" lastIdx="4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52A"/>
    <a:srgbClr val="B12C3D"/>
    <a:srgbClr val="DF7023"/>
    <a:srgbClr val="0F787D"/>
    <a:srgbClr val="000000"/>
    <a:srgbClr val="8A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3" autoAdjust="0"/>
    <p:restoredTop sz="99728" autoAdjust="0"/>
  </p:normalViewPr>
  <p:slideViewPr>
    <p:cSldViewPr snapToGrid="0">
      <p:cViewPr varScale="1">
        <p:scale>
          <a:sx n="125" d="100"/>
          <a:sy n="125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05748-ED2D-D64E-99DF-8786916463A4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7536-799B-F143-BC53-9CC169B5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AFACB-FB72-504C-9D79-2AB5728FD867}" type="datetime1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1DC2-A28F-4C81-9966-8D7B3191D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4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vens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6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066" y="-14942"/>
            <a:ext cx="2324100" cy="13208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34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/ Bullet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4242014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8691562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7391" y="1709351"/>
            <a:ext cx="4242014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26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/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8691562" cy="438454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8691562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17288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/ No Bullets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4214555" cy="438454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8691562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20526" y="1709351"/>
            <a:ext cx="4269473" cy="438454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96921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112109"/>
            <a:ext cx="8691562" cy="498178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51236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Subhead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112109"/>
            <a:ext cx="4248879" cy="498178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61715" y="1112109"/>
            <a:ext cx="4248879" cy="498178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FontTx/>
              <a:buNone/>
              <a:defRPr sz="1600" b="0" i="0">
                <a:latin typeface="Arial"/>
                <a:cs typeface="Arial"/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FontTx/>
              <a:buNone/>
              <a:defRPr sz="1400" b="0" i="0" baseline="0">
                <a:latin typeface="Arial"/>
                <a:cs typeface="Arial"/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 b="0" i="0" baseline="0">
                <a:latin typeface="Arial"/>
                <a:cs typeface="Arial"/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FontTx/>
              <a:buNone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87771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4242014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7317473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89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rchbea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4242014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7317473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05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4242014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7317473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254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8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1128" y="2237110"/>
            <a:ext cx="8805158" cy="19072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Section Break Line 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Section Break Line 2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207" y="6584950"/>
            <a:ext cx="2933700" cy="12700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6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vens C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6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119112"/>
            <a:ext cx="9144000" cy="1738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060870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1128" y="5528235"/>
            <a:ext cx="7884696" cy="71717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Section Break 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1207" y="6584950"/>
            <a:ext cx="2933700" cy="12700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5067118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024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43858" y="1570617"/>
            <a:ext cx="7672698" cy="349025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600" b="0" i="1" baseline="0">
                <a:latin typeface="Times New Roman"/>
                <a:cs typeface="Times New Roma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Insert Quote or Excerpt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309938" y="5206137"/>
            <a:ext cx="5565775" cy="89765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Insert Quote Attribution Here</a:t>
            </a:r>
          </a:p>
        </p:txBody>
      </p:sp>
      <p:pic>
        <p:nvPicPr>
          <p:cNvPr id="21" name="Picture 20" descr="OpenQuo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61545"/>
            <a:ext cx="557893" cy="371928"/>
          </a:xfrm>
          <a:prstGeom prst="rect">
            <a:avLst/>
          </a:prstGeom>
        </p:spPr>
      </p:pic>
      <p:pic>
        <p:nvPicPr>
          <p:cNvPr id="22" name="Picture 21" descr="OpenQuo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20315" y="4701328"/>
            <a:ext cx="557893" cy="37192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1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162932" y="1578919"/>
            <a:ext cx="3755643" cy="409476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162933" y="5766677"/>
            <a:ext cx="3755642" cy="327216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100" b="0" i="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photo caption(s) here.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578920"/>
            <a:ext cx="4242014" cy="4514974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7317473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147023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067207" y="1573229"/>
            <a:ext cx="1851807" cy="223663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Picture Placeholder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023274" y="1573229"/>
            <a:ext cx="1839493" cy="223663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3" name="Picture Placeholder 7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067207" y="3914118"/>
            <a:ext cx="1851807" cy="218925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5" name="Picture Placeholder 7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023274" y="3914118"/>
            <a:ext cx="1839493" cy="218925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572054"/>
            <a:ext cx="4242014" cy="4521839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12400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Grid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39486" y="1578919"/>
            <a:ext cx="4557485" cy="438234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884057" y="3690747"/>
            <a:ext cx="2220685" cy="227161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4884057" y="1578919"/>
            <a:ext cx="2220685" cy="227161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206343" y="1572054"/>
            <a:ext cx="1720170" cy="3567597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100" b="0" i="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photo caption(s) here.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96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Chart w/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39486" y="2004541"/>
            <a:ext cx="2271486" cy="363970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10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data caption(s)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239939" y="1586342"/>
            <a:ext cx="2263775" cy="2762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2652483" y="1585784"/>
            <a:ext cx="6241143" cy="4537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latin typeface="Arial"/>
                <a:cs typeface="Arial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Insert Chart or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9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Chart w/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623811" y="2004541"/>
            <a:ext cx="2271486" cy="3639701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10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data caption(s) here.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624264" y="1586342"/>
            <a:ext cx="2263775" cy="2762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6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229186" y="1585784"/>
            <a:ext cx="6241143" cy="45372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latin typeface="Arial"/>
                <a:cs typeface="Arial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Insert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3210053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3"/>
          </p:nvPr>
        </p:nvSpPr>
        <p:spPr>
          <a:xfrm>
            <a:off x="227013" y="1585784"/>
            <a:ext cx="8481556" cy="44961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latin typeface="Arial"/>
                <a:cs typeface="Arial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Insert Chart or Table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Data Comparison w/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46744" y="1578919"/>
            <a:ext cx="4217444" cy="3245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latin typeface="Arial"/>
                <a:cs typeface="Arial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Comparative Data 1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6742" y="5043714"/>
            <a:ext cx="4217445" cy="10691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10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data caption(s) here.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9" hasCustomPrompt="1"/>
          </p:nvPr>
        </p:nvSpPr>
        <p:spPr>
          <a:xfrm>
            <a:off x="4672705" y="1572054"/>
            <a:ext cx="4217756" cy="3251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latin typeface="Arial"/>
                <a:cs typeface="Arial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Comparative Data 2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673015" y="5043714"/>
            <a:ext cx="4217445" cy="106913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1100" baseline="0">
                <a:latin typeface="Arial"/>
                <a:cs typeface="Arial"/>
              </a:defRPr>
            </a:lvl1pPr>
            <a:lvl2pPr marL="457200" indent="0" algn="l">
              <a:buFontTx/>
              <a:buNone/>
              <a:defRPr sz="1100"/>
            </a:lvl2pPr>
            <a:lvl3pPr marL="914400" indent="0" algn="l">
              <a:buFontTx/>
              <a:buNone/>
              <a:defRPr sz="1100"/>
            </a:lvl3pPr>
            <a:lvl4pPr marL="1371600" indent="0" algn="l">
              <a:buFontTx/>
              <a:buNone/>
              <a:defRPr sz="1100"/>
            </a:lvl4pPr>
            <a:lvl5pPr marL="1828800" indent="0" algn="l">
              <a:buFontTx/>
              <a:buNone/>
              <a:defRPr sz="1100"/>
            </a:lvl5pPr>
          </a:lstStyle>
          <a:p>
            <a:pPr lvl="0"/>
            <a:r>
              <a:rPr lang="en-US" dirty="0"/>
              <a:t>Insert data caption(s) here.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657412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6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5245111"/>
            <a:ext cx="9144000" cy="1612889"/>
            <a:chOff x="-1276426" y="5245111"/>
            <a:chExt cx="9144000" cy="161288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22622" y="524511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276426" y="524566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-1276426" y="5272276"/>
              <a:ext cx="9144000" cy="1585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71600" y="5240939"/>
            <a:ext cx="6400800" cy="12983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Here</a:t>
            </a:r>
            <a:br>
              <a:rPr lang="en-US" dirty="0"/>
            </a:br>
            <a:r>
              <a:rPr lang="en-US" dirty="0"/>
              <a:t>Email Here</a:t>
            </a:r>
            <a:br>
              <a:rPr lang="en-US" dirty="0"/>
            </a:br>
            <a:r>
              <a:rPr lang="en-US" dirty="0"/>
              <a:t>Phone Here</a:t>
            </a:r>
          </a:p>
        </p:txBody>
      </p:sp>
      <p:pic>
        <p:nvPicPr>
          <p:cNvPr id="4" name="Picture 3" descr="Stevens-Secondary-PMSColor-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428" y="678404"/>
            <a:ext cx="3544298" cy="3028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4263995"/>
            <a:ext cx="2438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vens Fount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6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3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rchbea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6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 with NYC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5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win A Stevens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6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u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7" y="0"/>
            <a:ext cx="5357812" cy="6858000"/>
          </a:xfrm>
          <a:prstGeom prst="rect">
            <a:avLst/>
          </a:prstGeom>
        </p:spPr>
      </p:pic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5008936" cy="12561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123825" y="3534870"/>
            <a:ext cx="4993528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5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el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63" y="1170132"/>
            <a:ext cx="5216937" cy="5687868"/>
          </a:xfrm>
          <a:prstGeom prst="rect">
            <a:avLst/>
          </a:prstGeom>
        </p:spPr>
      </p:pic>
      <p:sp>
        <p:nvSpPr>
          <p:cNvPr id="20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23826" y="3534870"/>
            <a:ext cx="3828116" cy="12046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line that can be up to 2 lines of text if it needs to be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23825" y="1725705"/>
            <a:ext cx="5000999" cy="1648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Presentation title that can be up to 2 lines long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15889" y="4898571"/>
            <a:ext cx="3845138" cy="125616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 baseline="0"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</a:t>
            </a:r>
            <a:br>
              <a:rPr lang="en-US" dirty="0"/>
            </a:br>
            <a:r>
              <a:rPr lang="en-US" dirty="0"/>
              <a:t>Presenter’s Department</a:t>
            </a:r>
            <a:br>
              <a:rPr lang="en-US" dirty="0"/>
            </a:br>
            <a:r>
              <a:rPr lang="en-US" dirty="0"/>
              <a:t>Date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12207"/>
            <a:ext cx="9144000" cy="557"/>
            <a:chOff x="0" y="12207"/>
            <a:chExt cx="9144000" cy="55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0" y="12207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044952" y="12764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top-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" y="-6350"/>
            <a:ext cx="2298700" cy="1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8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1709351"/>
            <a:ext cx="8691562" cy="4384542"/>
          </a:xfrm>
          <a:prstGeom prst="rect">
            <a:avLst/>
          </a:prstGeom>
        </p:spPr>
        <p:txBody>
          <a:bodyPr vert="horz"/>
          <a:lstStyle>
            <a:lvl1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i="0"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 b="0" i="0"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200" b="0" i="0" baseline="0">
                <a:latin typeface="Arial"/>
                <a:cs typeface="Arial"/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 baseline="0"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0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Insert Bullets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7013" y="418353"/>
            <a:ext cx="7303340" cy="535863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Arial"/>
                <a:cs typeface="Arial"/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7013" y="1006103"/>
            <a:ext cx="8691562" cy="408060"/>
          </a:xfrm>
          <a:prstGeom prst="rect">
            <a:avLst/>
          </a:prstGeom>
        </p:spPr>
        <p:txBody>
          <a:bodyPr vert="horz" wrap="none" anchor="t" anchorCtr="0"/>
          <a:lstStyle>
            <a:lvl1pPr marL="0" indent="0">
              <a:spcBef>
                <a:spcPts val="0"/>
              </a:spcBef>
              <a:buNone/>
              <a:defRPr sz="1800" b="0" i="0">
                <a:latin typeface="Arial"/>
                <a:cs typeface="Arial"/>
              </a:defRPr>
            </a:lvl1pPr>
            <a:lvl3pPr marL="914400" indent="0">
              <a:buNone/>
              <a:defRPr sz="2700"/>
            </a:lvl3pPr>
            <a:lvl4pPr marL="1371600" indent="0">
              <a:buNone/>
              <a:defRPr sz="2700"/>
            </a:lvl4pPr>
            <a:lvl5pPr marL="1828800" indent="0">
              <a:buNone/>
              <a:defRPr sz="2700"/>
            </a:lvl5pPr>
          </a:lstStyle>
          <a:p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62089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emf"/><Relationship Id="rId5" Type="http://schemas.openxmlformats.org/officeDocument/2006/relationships/image" Target="../media/image11.em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803" r:id="rId2"/>
    <p:sldLayoutId id="2147483804" r:id="rId3"/>
    <p:sldLayoutId id="2147483805" r:id="rId4"/>
    <p:sldLayoutId id="2147483773" r:id="rId5"/>
    <p:sldLayoutId id="2147483771" r:id="rId6"/>
    <p:sldLayoutId id="2147483799" r:id="rId7"/>
    <p:sldLayoutId id="2147483764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099048" y="6419355"/>
            <a:ext cx="3044952" cy="0"/>
          </a:xfrm>
          <a:prstGeom prst="line">
            <a:avLst/>
          </a:prstGeom>
          <a:ln w="50800">
            <a:solidFill>
              <a:srgbClr val="DF70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19912"/>
            <a:ext cx="6099048" cy="0"/>
          </a:xfrm>
          <a:prstGeom prst="line">
            <a:avLst/>
          </a:prstGeom>
          <a:ln w="50800">
            <a:solidFill>
              <a:srgbClr val="0F7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46520"/>
            <a:ext cx="914400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 userDrawn="1"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28827"/>
            <a:chOff x="0" y="0"/>
            <a:chExt cx="9144000" cy="92882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099048" y="26122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26679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0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9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800" r:id="rId2"/>
    <p:sldLayoutId id="2147483767" r:id="rId3"/>
    <p:sldLayoutId id="2147483801" r:id="rId4"/>
    <p:sldLayoutId id="2147483768" r:id="rId5"/>
    <p:sldLayoutId id="2147483802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6" r:id="rId2"/>
    <p:sldLayoutId id="21474837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 baseline="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419355"/>
            <a:ext cx="9144000" cy="438645"/>
            <a:chOff x="0" y="4172975"/>
            <a:chExt cx="9144000" cy="43864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0" y="4172975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044952" y="4173532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0" y="4200140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3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89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13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2" r:id="rId2"/>
    <p:sldLayoutId id="214748369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419355"/>
            <a:ext cx="9144000" cy="438645"/>
            <a:chOff x="0" y="3956541"/>
            <a:chExt cx="9144000" cy="4386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9048" y="3956541"/>
              <a:ext cx="3044952" cy="0"/>
            </a:xfrm>
            <a:prstGeom prst="line">
              <a:avLst/>
            </a:prstGeom>
            <a:ln w="50800">
              <a:solidFill>
                <a:srgbClr val="DF702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3957098"/>
              <a:ext cx="6099048" cy="0"/>
            </a:xfrm>
            <a:prstGeom prst="line">
              <a:avLst/>
            </a:prstGeom>
            <a:ln w="50800">
              <a:solidFill>
                <a:srgbClr val="0F78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0" y="3983706"/>
              <a:ext cx="9144000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91150" y="6584950"/>
            <a:ext cx="2933700" cy="127000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6351" y="6460940"/>
            <a:ext cx="4766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342C3A-DD85-7843-B416-BD52AB030D5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9144000" cy="928827"/>
            <a:chOff x="0" y="2593782"/>
            <a:chExt cx="9144000" cy="92882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099048" y="2619904"/>
              <a:ext cx="3044952" cy="0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2620461"/>
              <a:ext cx="6099048" cy="0"/>
            </a:xfrm>
            <a:prstGeom prst="line">
              <a:avLst/>
            </a:prstGeom>
            <a:ln w="50800">
              <a:solidFill>
                <a:srgbClr val="9015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18" r="68665"/>
            <a:stretch/>
          </p:blipFill>
          <p:spPr>
            <a:xfrm>
              <a:off x="8323018" y="2593782"/>
              <a:ext cx="588774" cy="928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7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704" r:id="rId3"/>
    <p:sldLayoutId id="214748365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0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9mark@gmail.com" TargetMode="External"/><Relationship Id="rId2" Type="http://schemas.openxmlformats.org/officeDocument/2006/relationships/hyperlink" Target="mailto:mliotta@stevens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al429@njms.rutger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liotta@stevens.ed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29mark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prospectivedoctor.com/chance-predictor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23826" y="2696670"/>
            <a:ext cx="3828116" cy="1204686"/>
          </a:xfrm>
        </p:spPr>
        <p:txBody>
          <a:bodyPr/>
          <a:lstStyle/>
          <a:p>
            <a:r>
              <a:rPr lang="en-US" i="0" dirty="0"/>
              <a:t>Mark Liotta</a:t>
            </a:r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endParaRPr lang="en-US" i="0" dirty="0"/>
          </a:p>
          <a:p>
            <a:r>
              <a:rPr lang="en-US" i="0" dirty="0">
                <a:hlinkClick r:id="rId2"/>
              </a:rPr>
              <a:t>mliotta@stevens.edu</a:t>
            </a:r>
          </a:p>
          <a:p>
            <a:r>
              <a:rPr lang="en-US" i="0" dirty="0">
                <a:hlinkClick r:id="rId3"/>
              </a:rPr>
              <a:t>29mark@gmail.com</a:t>
            </a:r>
            <a:endParaRPr lang="en-US" i="0" dirty="0"/>
          </a:p>
          <a:p>
            <a:r>
              <a:rPr lang="en-US" i="0" dirty="0">
                <a:hlinkClick r:id="rId4"/>
              </a:rPr>
              <a:t>mal429@njms.rutgers.edu</a:t>
            </a:r>
            <a:endParaRPr lang="en-US" i="0" dirty="0"/>
          </a:p>
          <a:p>
            <a:r>
              <a:rPr lang="en-US" i="0" dirty="0"/>
              <a:t>(516)-662-4623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Road to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91275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Schools Applied To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8885"/>
              </p:ext>
            </p:extLst>
          </p:nvPr>
        </p:nvGraphicFramePr>
        <p:xfrm>
          <a:off x="85724" y="1368425"/>
          <a:ext cx="9001126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127">
                <a:tc>
                  <a:txBody>
                    <a:bodyPr/>
                    <a:lstStyle/>
                    <a:p>
                      <a:r>
                        <a:rPr lang="en-US" dirty="0"/>
                        <a:t>Chance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Undershoot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 Undershoot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648"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Icahn School of Medicine at Mt. Sinai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Boston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Dartmouth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Columbia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Stony Brook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Mayo Medical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Tufts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NYU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Weill</a:t>
                      </a:r>
                      <a:r>
                        <a:rPr lang="en-US" baseline="0" dirty="0"/>
                        <a:t> Cornell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University of Pittsburgh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University of Virginia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Georgetown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Albert Einstein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Rutgers</a:t>
                      </a:r>
                      <a:r>
                        <a:rPr lang="en-US" baseline="0" dirty="0"/>
                        <a:t> - </a:t>
                      </a:r>
                      <a:r>
                        <a:rPr lang="en-US" dirty="0"/>
                        <a:t>NJMS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Rutgers – RWJ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UMass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Hofstra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George</a:t>
                      </a:r>
                      <a:r>
                        <a:rPr lang="en-US" baseline="0" dirty="0"/>
                        <a:t> Washington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New York Medical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Quinnipiac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Drexel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Cooper Medical Albany Medical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Penn State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Virginia Tech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Thomas</a:t>
                      </a:r>
                      <a:r>
                        <a:rPr lang="en-US" baseline="0" dirty="0"/>
                        <a:t> Jefferson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5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Normal Interview</a:t>
            </a:r>
          </a:p>
          <a:p>
            <a:r>
              <a:rPr lang="en-US" sz="2000" dirty="0"/>
              <a:t>Multiple Mini Interviews</a:t>
            </a:r>
          </a:p>
          <a:p>
            <a:endParaRPr lang="en-US" sz="2000" dirty="0"/>
          </a:p>
          <a:p>
            <a:r>
              <a:rPr lang="en-US" sz="2000" dirty="0"/>
              <a:t>What’s your story?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 &amp; Know Your Pitch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2-Types</a:t>
            </a:r>
          </a:p>
        </p:txBody>
      </p:sp>
    </p:spTree>
    <p:extLst>
      <p:ext uri="{BB962C8B-B14F-4D97-AF65-F5344CB8AC3E}">
        <p14:creationId xmlns:p14="http://schemas.microsoft.com/office/powerpoint/2010/main" val="238846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Schools Applied To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397174"/>
              </p:ext>
            </p:extLst>
          </p:nvPr>
        </p:nvGraphicFramePr>
        <p:xfrm>
          <a:off x="85724" y="1368425"/>
          <a:ext cx="9001126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127">
                <a:tc>
                  <a:txBody>
                    <a:bodyPr/>
                    <a:lstStyle/>
                    <a:p>
                      <a:r>
                        <a:rPr lang="en-US" dirty="0"/>
                        <a:t>Chance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Undershoot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Far Undershoot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648">
                <a:tc>
                  <a:txBody>
                    <a:bodyPr/>
                    <a:lstStyle/>
                    <a:p>
                      <a:r>
                        <a:rPr lang="en-US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Icahn School of Medicine at Mt. Sinai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Boston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Dartmouth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Columbia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Stony Brook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Mayo Medical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Tufts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NYU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Weill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Cornell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University of Pittsburgh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University of Virginia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Georgetown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Albert Einstein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Brown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Rutgers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-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NJMS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Rutgers – RWJ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UMass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Hofstra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George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Washington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New York Medical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Quinnipiac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Drexel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Cooper Medical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Albany Medical College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Penn State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Virginia Tech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Thomas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Jefferson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31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/>
              <a:t>Residency Placement</a:t>
            </a:r>
          </a:p>
          <a:p>
            <a:r>
              <a:rPr lang="en-US" sz="2000" dirty="0"/>
              <a:t>Location</a:t>
            </a:r>
          </a:p>
          <a:p>
            <a:r>
              <a:rPr lang="en-US" sz="2000" dirty="0"/>
              <a:t>Clinical/Early Exposure</a:t>
            </a:r>
          </a:p>
          <a:p>
            <a:r>
              <a:rPr lang="en-US" sz="2000" dirty="0"/>
              <a:t>Engineer/Innovation Focused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Looked for in a School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2" descr="RU_SIG_NJMS"/>
          <p:cNvSpPr>
            <a:spLocks noChangeAspect="1" noChangeArrowheads="1"/>
          </p:cNvSpPr>
          <p:nvPr/>
        </p:nvSpPr>
        <p:spPr bwMode="auto">
          <a:xfrm>
            <a:off x="155575" y="-2667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RU_SIG_NJMS"/>
          <p:cNvSpPr>
            <a:spLocks noChangeAspect="1" noChangeArrowheads="1"/>
          </p:cNvSpPr>
          <p:nvPr/>
        </p:nvSpPr>
        <p:spPr bwMode="auto">
          <a:xfrm>
            <a:off x="307975" y="-1143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U_SIG_NJMS"/>
          <p:cNvSpPr>
            <a:spLocks noChangeAspect="1" noChangeArrowheads="1"/>
          </p:cNvSpPr>
          <p:nvPr/>
        </p:nvSpPr>
        <p:spPr bwMode="auto">
          <a:xfrm>
            <a:off x="460375" y="381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RU_SIG_NJMS"/>
          <p:cNvSpPr>
            <a:spLocks noChangeAspect="1" noChangeArrowheads="1"/>
          </p:cNvSpPr>
          <p:nvPr/>
        </p:nvSpPr>
        <p:spPr bwMode="auto">
          <a:xfrm>
            <a:off x="612775" y="1905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RU_SIG_NJMS"/>
          <p:cNvSpPr>
            <a:spLocks noChangeAspect="1" noChangeArrowheads="1"/>
          </p:cNvSpPr>
          <p:nvPr/>
        </p:nvSpPr>
        <p:spPr bwMode="auto">
          <a:xfrm>
            <a:off x="765175" y="3429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RU_SIG_NJMS"/>
          <p:cNvSpPr>
            <a:spLocks noChangeAspect="1" noChangeArrowheads="1"/>
          </p:cNvSpPr>
          <p:nvPr/>
        </p:nvSpPr>
        <p:spPr bwMode="auto">
          <a:xfrm>
            <a:off x="917575" y="4953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RU_SIG_NJMS"/>
          <p:cNvSpPr>
            <a:spLocks noChangeAspect="1" noChangeArrowheads="1"/>
          </p:cNvSpPr>
          <p:nvPr/>
        </p:nvSpPr>
        <p:spPr bwMode="auto">
          <a:xfrm>
            <a:off x="1069975" y="6477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RU_SIG_NJMS"/>
          <p:cNvSpPr>
            <a:spLocks noChangeAspect="1" noChangeArrowheads="1"/>
          </p:cNvSpPr>
          <p:nvPr/>
        </p:nvSpPr>
        <p:spPr bwMode="auto">
          <a:xfrm>
            <a:off x="1222375" y="8001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RU_SIG_NJMS"/>
          <p:cNvSpPr>
            <a:spLocks noChangeAspect="1" noChangeArrowheads="1"/>
          </p:cNvSpPr>
          <p:nvPr/>
        </p:nvSpPr>
        <p:spPr bwMode="auto">
          <a:xfrm>
            <a:off x="1374775" y="9525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RU_SIG_NJMS"/>
          <p:cNvSpPr>
            <a:spLocks noChangeAspect="1" noChangeArrowheads="1"/>
          </p:cNvSpPr>
          <p:nvPr/>
        </p:nvSpPr>
        <p:spPr bwMode="auto">
          <a:xfrm>
            <a:off x="1527175" y="1104900"/>
            <a:ext cx="19526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52" y="2305297"/>
            <a:ext cx="2992952" cy="9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79800" y="5389901"/>
            <a:ext cx="2868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hlinkClick r:id="rId3"/>
              </a:rPr>
              <a:t>mliotta@stevens.edu</a:t>
            </a:r>
          </a:p>
          <a:p>
            <a:pPr algn="ctr"/>
            <a:r>
              <a:rPr lang="en-US" sz="2000" b="1" dirty="0">
                <a:hlinkClick r:id="rId4"/>
              </a:rPr>
              <a:t>29mark@gmail.com</a:t>
            </a:r>
            <a:endParaRPr lang="en-US" sz="2000" b="1" dirty="0"/>
          </a:p>
          <a:p>
            <a:pPr algn="ctr"/>
            <a:r>
              <a:rPr lang="en-US" sz="2000" b="1" dirty="0"/>
              <a:t>(516)-662-4623</a:t>
            </a:r>
          </a:p>
        </p:txBody>
      </p:sp>
    </p:spTree>
    <p:extLst>
      <p:ext uri="{BB962C8B-B14F-4D97-AF65-F5344CB8AC3E}">
        <p14:creationId xmlns:p14="http://schemas.microsoft.com/office/powerpoint/2010/main" val="47286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Research (Dr. Yu)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Summer 2014 (Fr) </a:t>
            </a:r>
            <a:r>
              <a:rPr lang="en-US" dirty="0">
                <a:sym typeface="Wingdings" panose="05000000000000000000" pitchFamily="2" charset="2"/>
              </a:rPr>
              <a:t> Spring 2015 (</a:t>
            </a:r>
            <a:r>
              <a:rPr lang="en-US" dirty="0" err="1">
                <a:sym typeface="Wingdings" panose="05000000000000000000" pitchFamily="2" charset="2"/>
              </a:rPr>
              <a:t>Soph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Research(</a:t>
            </a:r>
            <a:r>
              <a:rPr lang="en-US" dirty="0" err="1"/>
              <a:t>Dr.Leopold</a:t>
            </a:r>
            <a:r>
              <a:rPr lang="en-US" dirty="0"/>
              <a:t>, Hackensack, CHI)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Summer 2015 (</a:t>
            </a:r>
            <a:r>
              <a:rPr lang="en-US" dirty="0" err="1"/>
              <a:t>Soph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Spring 2016 (Jr)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Internship (</a:t>
            </a:r>
            <a:r>
              <a:rPr lang="en-US" dirty="0" err="1">
                <a:sym typeface="Wingdings" panose="05000000000000000000" pitchFamily="2" charset="2"/>
              </a:rPr>
              <a:t>CooperSurgical</a:t>
            </a:r>
            <a:r>
              <a:rPr lang="en-US" dirty="0">
                <a:sym typeface="Wingdings" panose="05000000000000000000" pitchFamily="2" charset="2"/>
              </a:rPr>
              <a:t>, Inc.)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Summer 2016 (Jr)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Physician &amp; PA Shadowing (64hrs)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June 2015, Aug 2015, Nov 2015 (Jr)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ER Scribe (</a:t>
            </a:r>
            <a:r>
              <a:rPr lang="en-US" dirty="0" err="1">
                <a:sym typeface="Wingdings" panose="05000000000000000000" pitchFamily="2" charset="2"/>
              </a:rPr>
              <a:t>ScribeAmerica</a:t>
            </a:r>
            <a:r>
              <a:rPr lang="en-US" dirty="0">
                <a:sym typeface="Wingdings" panose="05000000000000000000" pitchFamily="2" charset="2"/>
              </a:rPr>
              <a:t>) (370hrs)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Fall 2015 – Spring 2016 (Jr)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ER Volunteer (174 </a:t>
            </a:r>
            <a:r>
              <a:rPr lang="en-US" dirty="0" err="1">
                <a:sym typeface="Wingdings" panose="05000000000000000000" pitchFamily="2" charset="2"/>
              </a:rPr>
              <a:t>hrs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Fall 2014 (</a:t>
            </a:r>
            <a:r>
              <a:rPr lang="en-US" dirty="0" err="1">
                <a:sym typeface="Wingdings" panose="05000000000000000000" pitchFamily="2" charset="2"/>
              </a:rPr>
              <a:t>Soph</a:t>
            </a:r>
            <a:r>
              <a:rPr lang="en-US" dirty="0">
                <a:sym typeface="Wingdings" panose="05000000000000000000" pitchFamily="2" charset="2"/>
              </a:rPr>
              <a:t>) – Dec 2015 (Jr)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</a:t>
            </a:r>
            <a:r>
              <a:rPr lang="en-US" dirty="0" err="1"/>
              <a:t>Curriculars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JerseySTEM</a:t>
            </a:r>
            <a:r>
              <a:rPr lang="en-US" dirty="0"/>
              <a:t> (Nonprofit)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2013 (Fr)  – Now (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Crew (Treasurer)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Fall 2013 (Fr) – Fall 2016 (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Italian Club (Treasurer)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Fall 2013 (Fr) – Fall 2016 (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Stevens Ambassador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Spring 2014 (Fr) – Now (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Honor Board (Head of Outreach)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Fall 2015 (Jr) – Now (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Hoboken Shelter (Volunteer)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Fall 2015 (Jr) – Spring 2016 (Jr) </a:t>
            </a:r>
          </a:p>
          <a:p>
            <a:pPr>
              <a:spcAft>
                <a:spcPts val="600"/>
              </a:spcAft>
            </a:pPr>
            <a:r>
              <a:rPr lang="en-US" dirty="0"/>
              <a:t>Scholarships/Recognitions</a:t>
            </a:r>
          </a:p>
        </p:txBody>
      </p:sp>
    </p:spTree>
    <p:extLst>
      <p:ext uri="{BB962C8B-B14F-4D97-AF65-F5344CB8AC3E}">
        <p14:creationId xmlns:p14="http://schemas.microsoft.com/office/powerpoint/2010/main" val="40197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/>
              <a:t>What I Did</a:t>
            </a:r>
          </a:p>
          <a:p>
            <a:pPr>
              <a:spcAft>
                <a:spcPts val="600"/>
              </a:spcAft>
            </a:pPr>
            <a:r>
              <a:rPr lang="en-US" dirty="0"/>
              <a:t>Exam Date: June 2, 2016</a:t>
            </a:r>
          </a:p>
          <a:p>
            <a:pPr>
              <a:spcAft>
                <a:spcPts val="600"/>
              </a:spcAft>
            </a:pPr>
            <a:r>
              <a:rPr lang="en-US" dirty="0"/>
              <a:t>Prep time: 3 weeks</a:t>
            </a:r>
          </a:p>
          <a:p>
            <a:pPr>
              <a:spcAft>
                <a:spcPts val="600"/>
              </a:spcAft>
            </a:pPr>
            <a:r>
              <a:rPr lang="en-US" dirty="0"/>
              <a:t>Prep Schedule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Take Day 1, Psych Flash Cards at Night Day 1, Review Day 2, Repeat</a:t>
            </a:r>
          </a:p>
          <a:p>
            <a:pPr>
              <a:spcAft>
                <a:spcPts val="600"/>
              </a:spcAft>
            </a:pPr>
            <a:r>
              <a:rPr lang="en-US" dirty="0"/>
              <a:t>Materials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Kaplan Books w/Exams ~$150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Kaplan Flash Cards ~$30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AAMC Exams, </a:t>
            </a:r>
            <a:r>
              <a:rPr lang="en-US" dirty="0" err="1"/>
              <a:t>NextStepMCAT</a:t>
            </a:r>
            <a:r>
              <a:rPr lang="en-US" dirty="0"/>
              <a:t> - $130</a:t>
            </a:r>
          </a:p>
          <a:p>
            <a:pPr>
              <a:spcAft>
                <a:spcPts val="600"/>
              </a:spcAft>
            </a:pPr>
            <a:r>
              <a:rPr lang="en-US" dirty="0"/>
              <a:t>Total 6 practice tests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“Fun” Stuff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b="1" dirty="0"/>
              <a:t>What You </a:t>
            </a:r>
            <a:r>
              <a:rPr lang="en-US" sz="2000" b="1" i="1" u="sng" dirty="0"/>
              <a:t>Should</a:t>
            </a:r>
            <a:r>
              <a:rPr lang="en-US" sz="2000" b="1" dirty="0"/>
              <a:t> Do</a:t>
            </a:r>
          </a:p>
          <a:p>
            <a:pPr>
              <a:spcAft>
                <a:spcPts val="600"/>
              </a:spcAft>
            </a:pPr>
            <a:r>
              <a:rPr lang="en-US" dirty="0"/>
              <a:t>Exam Date: Ideal January</a:t>
            </a:r>
          </a:p>
          <a:p>
            <a:pPr>
              <a:spcAft>
                <a:spcPts val="600"/>
              </a:spcAft>
            </a:pPr>
            <a:r>
              <a:rPr lang="en-US" dirty="0"/>
              <a:t>Prep time: ~6 months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Review books &amp; Materials (Summer Prior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Winter Break)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Practice Tests (Winter Break)</a:t>
            </a:r>
          </a:p>
          <a:p>
            <a:pPr>
              <a:spcAft>
                <a:spcPts val="600"/>
              </a:spcAft>
            </a:pPr>
            <a:r>
              <a:rPr lang="en-US" dirty="0"/>
              <a:t>Prep Schedule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Take Day 1, Review Day 2, Repeat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Flashcards Each Night</a:t>
            </a:r>
          </a:p>
          <a:p>
            <a:pPr>
              <a:spcAft>
                <a:spcPts val="600"/>
              </a:spcAft>
            </a:pPr>
            <a:r>
              <a:rPr lang="en-US" dirty="0"/>
              <a:t>Materials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Kaplan Books w/Exams ~$150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Kaplan Flash Cards ~$30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AAMC Exams, </a:t>
            </a:r>
            <a:r>
              <a:rPr lang="en-US" dirty="0" err="1"/>
              <a:t>NextStepMCAT</a:t>
            </a:r>
            <a:r>
              <a:rPr lang="en-US" dirty="0"/>
              <a:t> - $130</a:t>
            </a:r>
          </a:p>
          <a:p>
            <a:pPr>
              <a:spcAft>
                <a:spcPts val="600"/>
              </a:spcAft>
            </a:pPr>
            <a:r>
              <a:rPr lang="en-US" dirty="0">
                <a:sym typeface="Wingdings" panose="05000000000000000000" pitchFamily="2" charset="2"/>
              </a:rPr>
              <a:t>Total 10 practice tests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6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MCAT: 511 (86</a:t>
            </a:r>
            <a:r>
              <a:rPr lang="en-US" baseline="30000" dirty="0"/>
              <a:t>th</a:t>
            </a:r>
            <a:r>
              <a:rPr lang="en-US" dirty="0"/>
              <a:t> percentile) June 2 2016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MCAT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15" y="2493817"/>
            <a:ext cx="7325496" cy="309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160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709351"/>
            <a:ext cx="8691356" cy="4384542"/>
          </a:xfrm>
        </p:spPr>
        <p:txBody>
          <a:bodyPr/>
          <a:lstStyle/>
          <a:p>
            <a:r>
              <a:rPr lang="en-US" sz="2000" dirty="0"/>
              <a:t>Schools will take Committee Letter or group of letters </a:t>
            </a:r>
          </a:p>
          <a:p>
            <a:pPr lvl="1"/>
            <a:r>
              <a:rPr lang="en-US" sz="1800" dirty="0"/>
              <a:t>(Generally 2 Science &amp; 1 Humanity)</a:t>
            </a:r>
          </a:p>
          <a:p>
            <a:pPr lvl="1"/>
            <a:r>
              <a:rPr lang="en-US" sz="1800" dirty="0"/>
              <a:t>Dr. Leopold (CHI), Dr. Williams (</a:t>
            </a:r>
            <a:r>
              <a:rPr lang="en-US" sz="1800" dirty="0" err="1"/>
              <a:t>Mech</a:t>
            </a:r>
            <a:r>
              <a:rPr lang="en-US" sz="1800" dirty="0"/>
              <a:t> Solids &amp; </a:t>
            </a:r>
            <a:r>
              <a:rPr lang="en-US" sz="1800" dirty="0" err="1"/>
              <a:t>Thermo</a:t>
            </a:r>
            <a:r>
              <a:rPr lang="en-US" sz="1800" dirty="0"/>
              <a:t>), Dr. </a:t>
            </a:r>
            <a:r>
              <a:rPr lang="en-US" sz="1800" dirty="0" err="1"/>
              <a:t>MacPhail</a:t>
            </a:r>
            <a:r>
              <a:rPr lang="en-US" sz="1800" dirty="0"/>
              <a:t> (GPH), Dr. John </a:t>
            </a:r>
            <a:r>
              <a:rPr lang="en-US" sz="1800" dirty="0" err="1"/>
              <a:t>Rimmer</a:t>
            </a:r>
            <a:r>
              <a:rPr lang="en-US" sz="1800" dirty="0"/>
              <a:t> (HUMC ER)</a:t>
            </a:r>
          </a:p>
          <a:p>
            <a:r>
              <a:rPr lang="en-US" sz="2000" dirty="0"/>
              <a:t>I would recommend one additional letter if you can</a:t>
            </a:r>
          </a:p>
          <a:p>
            <a:r>
              <a:rPr lang="en-US" sz="2000" dirty="0"/>
              <a:t>HPAC conducts interview, takes your letters, writes a combined letter of Rec</a:t>
            </a:r>
          </a:p>
          <a:p>
            <a:r>
              <a:rPr lang="en-US" sz="2000" dirty="0"/>
              <a:t>Submits “packet” with their letter and all other letters</a:t>
            </a:r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HPAC &amp; Letters of Rec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2" y="1709351"/>
            <a:ext cx="8679481" cy="43845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AMCAS (Primary Application)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Opens Mid/End May</a:t>
            </a:r>
          </a:p>
          <a:p>
            <a:pPr>
              <a:spcAft>
                <a:spcPts val="600"/>
              </a:spcAft>
            </a:pPr>
            <a:r>
              <a:rPr lang="en-US" dirty="0"/>
              <a:t>Stevens Transcript Sent to AMCAS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Mid/End May</a:t>
            </a:r>
          </a:p>
          <a:p>
            <a:pPr>
              <a:spcAft>
                <a:spcPts val="600"/>
              </a:spcAft>
            </a:pPr>
            <a:r>
              <a:rPr lang="en-US" dirty="0"/>
              <a:t>Letters of Rec, Give Code to HPAC, they send to AMCAS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Mid/End May</a:t>
            </a:r>
          </a:p>
          <a:p>
            <a:pPr>
              <a:spcAft>
                <a:spcPts val="600"/>
              </a:spcAft>
            </a:pPr>
            <a:r>
              <a:rPr lang="en-US" dirty="0"/>
              <a:t>After Submission, Authentication Period (1-4 weeks)</a:t>
            </a:r>
          </a:p>
          <a:p>
            <a:pPr>
              <a:spcAft>
                <a:spcPts val="600"/>
              </a:spcAft>
            </a:pPr>
            <a:r>
              <a:rPr lang="en-US" dirty="0"/>
              <a:t>Earliest Primary Sent Out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End of June</a:t>
            </a:r>
          </a:p>
          <a:p>
            <a:pPr>
              <a:spcAft>
                <a:spcPts val="600"/>
              </a:spcAft>
            </a:pPr>
            <a:r>
              <a:rPr lang="en-US" dirty="0"/>
              <a:t>Receive Secondary from Designated Schools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End of June-July</a:t>
            </a:r>
          </a:p>
          <a:p>
            <a:pPr>
              <a:spcAft>
                <a:spcPts val="600"/>
              </a:spcAft>
            </a:pPr>
            <a:r>
              <a:rPr lang="en-US" dirty="0"/>
              <a:t>Submit </a:t>
            </a:r>
            <a:r>
              <a:rPr lang="en-US" dirty="0" err="1"/>
              <a:t>Secondaries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End of July</a:t>
            </a:r>
          </a:p>
          <a:p>
            <a:pPr>
              <a:spcAft>
                <a:spcPts val="600"/>
              </a:spcAft>
            </a:pPr>
            <a:r>
              <a:rPr lang="en-US" dirty="0"/>
              <a:t>Interviews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August - March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8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Standard Info</a:t>
            </a:r>
          </a:p>
          <a:p>
            <a:r>
              <a:rPr lang="en-US" dirty="0"/>
              <a:t>Work/Activities – Up to 15 Inputs</a:t>
            </a:r>
          </a:p>
          <a:p>
            <a:r>
              <a:rPr lang="en-US" dirty="0"/>
              <a:t>Need Name, Start/End Date, Hours, Location, Contact Name/Position/#, Description (700 or fewer characters), Meaningful Summary (1325 or fewer)</a:t>
            </a:r>
          </a:p>
          <a:p>
            <a:r>
              <a:rPr lang="en-US" dirty="0"/>
              <a:t>My Personal Statement</a:t>
            </a:r>
          </a:p>
          <a:p>
            <a:pPr lvl="1"/>
            <a:r>
              <a:rPr lang="en-US" dirty="0"/>
              <a:t>“Engineering Physician”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AMCAS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49" y="1714499"/>
            <a:ext cx="4315326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7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013" y="1709351"/>
            <a:ext cx="2767040" cy="957649"/>
          </a:xfrm>
        </p:spPr>
        <p:txBody>
          <a:bodyPr/>
          <a:lstStyle/>
          <a:p>
            <a:r>
              <a:rPr lang="en-US" dirty="0"/>
              <a:t>Prospective Doctor</a:t>
            </a:r>
          </a:p>
          <a:p>
            <a:pPr marL="0" indent="0">
              <a:buNone/>
            </a:pPr>
            <a:r>
              <a:rPr lang="en-US" sz="1100" dirty="0">
                <a:hlinkClick r:id="rId2"/>
              </a:rPr>
              <a:t>http://www.prospectivedoctor.com/chance-predictor/</a:t>
            </a:r>
            <a:endParaRPr lang="en-US" sz="1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2016 (Summer Junior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Senior)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Schools to Apply 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53" y="1485899"/>
            <a:ext cx="5911822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82859"/>
              </p:ext>
            </p:extLst>
          </p:nvPr>
        </p:nvGraphicFramePr>
        <p:xfrm>
          <a:off x="276225" y="2752725"/>
          <a:ext cx="2476500" cy="2697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r>
                        <a:rPr lang="en-US" dirty="0" err="1"/>
                        <a:t>cGPA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MCAT 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MCAT 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MCAT 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5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342C3A-DD85-7843-B416-BD52AB030D5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2016 (Summer Junior </a:t>
            </a:r>
            <a:r>
              <a:rPr lang="en-US" dirty="0">
                <a:sym typeface="Wingdings" panose="05000000000000000000" pitchFamily="2" charset="2"/>
              </a:rPr>
              <a:t> Senior)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Chance Predictor Results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85553"/>
            <a:ext cx="5886450" cy="48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7350" y="5506998"/>
            <a:ext cx="593407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092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F70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- No Pho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Background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4316D"/>
      </a:accent1>
      <a:accent2>
        <a:srgbClr val="DF702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Quotes or Statem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t with Phot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rts, Data and Tab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38052</TotalTime>
  <Words>827</Words>
  <Application>Microsoft Office PowerPoint</Application>
  <PresentationFormat>On-screen Show (4:3)</PresentationFormat>
  <Paragraphs>210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Cover Slides</vt:lpstr>
      <vt:lpstr>Content - No Photos</vt:lpstr>
      <vt:lpstr>Photo Background</vt:lpstr>
      <vt:lpstr>Blanks</vt:lpstr>
      <vt:lpstr>Section Break</vt:lpstr>
      <vt:lpstr>Quotes or Statements</vt:lpstr>
      <vt:lpstr>Content with Photos</vt:lpstr>
      <vt:lpstr>Charts, Data and Tables</vt:lpstr>
      <vt:lpstr>Closing Slide</vt:lpstr>
      <vt:lpstr>PowerPoint Presentation</vt:lpstr>
      <vt:lpstr>Extra-Curriculars</vt:lpstr>
      <vt:lpstr>MCATS</vt:lpstr>
      <vt:lpstr>MCAT Results</vt:lpstr>
      <vt:lpstr>HPAC &amp; Letters of Rec</vt:lpstr>
      <vt:lpstr>Timeline</vt:lpstr>
      <vt:lpstr>AMCAS</vt:lpstr>
      <vt:lpstr>June 2016 (Summer Junior  Senior)</vt:lpstr>
      <vt:lpstr>June 2016 (Summer Junior  Senior)</vt:lpstr>
      <vt:lpstr>June 2016</vt:lpstr>
      <vt:lpstr>Interviews &amp; Know Your Pitch</vt:lpstr>
      <vt:lpstr>June 2016</vt:lpstr>
      <vt:lpstr>What I Looked for in a School</vt:lpstr>
    </vt:vector>
  </TitlesOfParts>
  <Company>Stevens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 Years of Innovation</dc:title>
  <dc:creator>Laura Bubeck</dc:creator>
  <cp:lastModifiedBy>Mark Liotta</cp:lastModifiedBy>
  <cp:revision>970</cp:revision>
  <cp:lastPrinted>2016-08-09T14:57:31Z</cp:lastPrinted>
  <dcterms:created xsi:type="dcterms:W3CDTF">2013-11-01T14:42:31Z</dcterms:created>
  <dcterms:modified xsi:type="dcterms:W3CDTF">2018-11-13T01:02:47Z</dcterms:modified>
</cp:coreProperties>
</file>